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3"/>
  </p:notesMasterIdLst>
  <p:sldIdLst>
    <p:sldId id="256" r:id="rId2"/>
    <p:sldId id="293" r:id="rId3"/>
    <p:sldId id="294" r:id="rId4"/>
    <p:sldId id="295" r:id="rId5"/>
    <p:sldId id="29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81" r:id="rId19"/>
    <p:sldId id="280" r:id="rId20"/>
    <p:sldId id="269" r:id="rId21"/>
    <p:sldId id="291" r:id="rId22"/>
    <p:sldId id="292" r:id="rId23"/>
    <p:sldId id="283" r:id="rId24"/>
    <p:sldId id="290" r:id="rId25"/>
    <p:sldId id="282" r:id="rId26"/>
    <p:sldId id="288" r:id="rId27"/>
    <p:sldId id="297" r:id="rId28"/>
    <p:sldId id="285" r:id="rId29"/>
    <p:sldId id="286" r:id="rId30"/>
    <p:sldId id="289" r:id="rId31"/>
    <p:sldId id="284" r:id="rId32"/>
  </p:sldIdLst>
  <p:sldSz cx="9144000" cy="6858000" type="screen4x3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48BB4E6B-98C0-4DD5-A389-5DEACE2BEB3B}">
          <p14:sldIdLst>
            <p14:sldId id="256"/>
          </p14:sldIdLst>
        </p14:section>
        <p14:section name="Protocolos" id="{F4104261-6255-450B-9629-14B67B9BE6D7}">
          <p14:sldIdLst>
            <p14:sldId id="293"/>
            <p14:sldId id="294"/>
            <p14:sldId id="295"/>
          </p14:sldIdLst>
        </p14:section>
        <p14:section name="Tendencias" id="{46D3172B-786F-4F9C-BB72-E96FB44F34FA}">
          <p14:sldIdLst>
            <p14:sldId id="29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81"/>
            <p14:sldId id="280"/>
            <p14:sldId id="269"/>
            <p14:sldId id="291"/>
            <p14:sldId id="292"/>
            <p14:sldId id="283"/>
            <p14:sldId id="290"/>
            <p14:sldId id="282"/>
            <p14:sldId id="288"/>
            <p14:sldId id="297"/>
            <p14:sldId id="285"/>
            <p14:sldId id="286"/>
            <p14:sldId id="289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1210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463F37-CA05-49CB-8A33-58F4840ED5C0}" type="datetimeFigureOut">
              <a:rPr lang="es-EC" smtClean="0"/>
              <a:t>11/05/2015</a:t>
            </a:fld>
            <a:endParaRPr lang="es-EC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C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F8D4A5-94A0-498C-9852-231CDF7FC8F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742106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8D4A5-94A0-498C-9852-231CDF7FC8F1}" type="slidenum">
              <a:rPr lang="es-EC" smtClean="0"/>
              <a:t>17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49010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" y="20638"/>
            <a:ext cx="3498850" cy="282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3" y="20638"/>
            <a:ext cx="5624512" cy="282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" y="2817813"/>
            <a:ext cx="7669212" cy="229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63" y="2819400"/>
            <a:ext cx="1460500" cy="229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0"/>
          <p:cNvPicPr>
            <a:picLocks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" y="5089525"/>
            <a:ext cx="9097962" cy="173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13"/>
          <p:cNvSpPr/>
          <p:nvPr userDrawn="1"/>
        </p:nvSpPr>
        <p:spPr>
          <a:xfrm>
            <a:off x="8755063" y="2470150"/>
            <a:ext cx="304800" cy="1524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solidFill>
                <a:srgbClr val="F47F28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3581400" y="1295400"/>
            <a:ext cx="5105400" cy="1416269"/>
          </a:xfrm>
        </p:spPr>
        <p:txBody>
          <a:bodyPr anchor="b">
            <a:normAutofit/>
          </a:bodyPr>
          <a:lstStyle>
            <a:lvl1pPr algn="r" eaLnBrk="1" latinLnBrk="0" hangingPunct="1">
              <a:buNone/>
              <a:defRPr kumimoji="0" lang="es-ES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344" y="4114800"/>
            <a:ext cx="7315200" cy="914400"/>
          </a:xfrm>
        </p:spPr>
        <p:txBody>
          <a:bodyPr anchor="b">
            <a:normAutofit/>
          </a:bodyPr>
          <a:lstStyle>
            <a:lvl1pPr marL="0" indent="0" eaLnBrk="1" latinLnBrk="0" hangingPunct="1">
              <a:defRPr kumimoji="0" lang="es-ES" sz="36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es-ES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05DD8D8-44D3-491A-9EB9-FDE163FEA279}" type="datetimeFigureOut">
              <a:rPr lang="es-EC"/>
              <a:pPr>
                <a:defRPr/>
              </a:pPr>
              <a:t>11/05/2015</a:t>
            </a:fld>
            <a:endParaRPr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es-ES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es-ES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7C8CA0C-3625-4C74-8637-560C4588D9B6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222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ido multimedia con título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/>
          <p:nvPr userDrawn="1"/>
        </p:nvSpPr>
        <p:spPr>
          <a:xfrm>
            <a:off x="595313" y="4800600"/>
            <a:ext cx="4873625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b="1">
              <a:latin typeface="Georgia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6552" y="4800600"/>
            <a:ext cx="4809244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es-ES" sz="1800" b="0" i="1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3"/>
          </p:nvPr>
        </p:nvSpPr>
        <p:spPr>
          <a:xfrm>
            <a:off x="587022" y="838200"/>
            <a:ext cx="4873752" cy="3812822"/>
          </a:xfrm>
        </p:spPr>
        <p:txBody>
          <a:bodyPr rtlCol="0">
            <a:normAutofit/>
          </a:bodyPr>
          <a:lstStyle>
            <a:lvl1pPr eaLnBrk="1" latinLnBrk="0" hangingPunct="1">
              <a:buNone/>
              <a:defRPr kumimoji="0" lang="es-ES"/>
            </a:lvl1pPr>
          </a:lstStyle>
          <a:p>
            <a:pPr lvl="0"/>
            <a:r>
              <a:rPr lang="es-ES" noProof="0" smtClean="0"/>
              <a:t>Haga clic en el icono para agregar medios</a:t>
            </a:r>
            <a:endParaRPr lang="es-ES" noProof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5776863" y="838200"/>
            <a:ext cx="2819400" cy="4636911"/>
          </a:xfrm>
        </p:spPr>
        <p:txBody>
          <a:bodyPr>
            <a:normAutofit/>
          </a:bodyPr>
          <a:lstStyle>
            <a:lvl1pPr marL="0" indent="0" algn="l" eaLnBrk="1" latinLnBrk="0" hangingPunct="1">
              <a:buNone/>
              <a:defRPr kumimoji="0" lang="es-E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es-ES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9A4C9BB-73EF-4BB4-BF01-D83FB25E92E7}" type="datetimeFigureOut">
              <a:rPr lang="es-EC"/>
              <a:pPr>
                <a:defRPr/>
              </a:pPr>
              <a:t>11/05/2015</a:t>
            </a:fld>
            <a:endParaRPr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es-ES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es-ES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779028B-7AC1-4981-B25E-07174D3EE1C8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4308669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 userDrawn="1"/>
        </p:nvSpPr>
        <p:spPr>
          <a:xfrm>
            <a:off x="1792288" y="4800600"/>
            <a:ext cx="5500687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b="1">
              <a:latin typeface="Georg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es-ES" sz="1800" b="0" i="1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 eaLnBrk="1" latinLnBrk="0" hangingPunct="1">
              <a:buNone/>
              <a:defRPr kumimoji="0" lang="es-ES" sz="3200"/>
            </a:lvl1pPr>
            <a:lvl2pPr marL="457200" indent="0" eaLnBrk="1" latinLnBrk="0" hangingPunct="1">
              <a:buNone/>
              <a:defRPr kumimoji="0" lang="es-ES" sz="2800"/>
            </a:lvl2pPr>
            <a:lvl3pPr marL="914400" indent="0" eaLnBrk="1" latinLnBrk="0" hangingPunct="1">
              <a:buNone/>
              <a:defRPr kumimoji="0" lang="es-ES" sz="2400"/>
            </a:lvl3pPr>
            <a:lvl4pPr marL="1371600" indent="0" eaLnBrk="1" latinLnBrk="0" hangingPunct="1">
              <a:buNone/>
              <a:defRPr kumimoji="0" lang="es-ES" sz="2000"/>
            </a:lvl4pPr>
            <a:lvl5pPr marL="1828800" indent="0" eaLnBrk="1" latinLnBrk="0" hangingPunct="1">
              <a:buNone/>
              <a:defRPr kumimoji="0" lang="es-ES" sz="2000"/>
            </a:lvl5pPr>
            <a:lvl6pPr marL="2286000" indent="0" eaLnBrk="1" latinLnBrk="0" hangingPunct="1">
              <a:buNone/>
              <a:defRPr kumimoji="0" lang="es-ES" sz="2000"/>
            </a:lvl6pPr>
            <a:lvl7pPr marL="2743200" indent="0" eaLnBrk="1" latinLnBrk="0" hangingPunct="1">
              <a:buNone/>
              <a:defRPr kumimoji="0" lang="es-ES" sz="2000"/>
            </a:lvl7pPr>
            <a:lvl8pPr marL="3200400" indent="0" eaLnBrk="1" latinLnBrk="0" hangingPunct="1">
              <a:buNone/>
              <a:defRPr kumimoji="0" lang="es-ES" sz="2000"/>
            </a:lvl8pPr>
            <a:lvl9pPr marL="3657600" indent="0" eaLnBrk="1" latinLnBrk="0" hangingPunct="1">
              <a:buNone/>
              <a:defRPr kumimoji="0" lang="es-ES" sz="2000"/>
            </a:lvl9pPr>
          </a:lstStyle>
          <a:p>
            <a:pPr lv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562600"/>
            <a:ext cx="5486400" cy="609600"/>
          </a:xfrm>
        </p:spPr>
        <p:txBody>
          <a:bodyPr/>
          <a:lstStyle>
            <a:lvl1pPr marL="0" indent="0" algn="ctr" eaLnBrk="1" latinLnBrk="0" hangingPunct="1">
              <a:buNone/>
              <a:defRPr kumimoji="0" lang="es-ES" sz="1400"/>
            </a:lvl1pPr>
            <a:lvl2pPr marL="457200" indent="0" eaLnBrk="1" latinLnBrk="0" hangingPunct="1">
              <a:buNone/>
              <a:defRPr kumimoji="0" lang="es-ES" sz="1200"/>
            </a:lvl2pPr>
            <a:lvl3pPr marL="914400" indent="0" eaLnBrk="1" latinLnBrk="0" hangingPunct="1">
              <a:buNone/>
              <a:defRPr kumimoji="0" lang="es-ES" sz="1000"/>
            </a:lvl3pPr>
            <a:lvl4pPr marL="1371600" indent="0" eaLnBrk="1" latinLnBrk="0" hangingPunct="1">
              <a:buNone/>
              <a:defRPr kumimoji="0" lang="es-ES" sz="900"/>
            </a:lvl4pPr>
            <a:lvl5pPr marL="1828800" indent="0" eaLnBrk="1" latinLnBrk="0" hangingPunct="1">
              <a:buNone/>
              <a:defRPr kumimoji="0" lang="es-ES" sz="900"/>
            </a:lvl5pPr>
            <a:lvl6pPr marL="2286000" indent="0" eaLnBrk="1" latinLnBrk="0" hangingPunct="1">
              <a:buNone/>
              <a:defRPr kumimoji="0" lang="es-ES" sz="900"/>
            </a:lvl6pPr>
            <a:lvl7pPr marL="2743200" indent="0" eaLnBrk="1" latinLnBrk="0" hangingPunct="1">
              <a:buNone/>
              <a:defRPr kumimoji="0" lang="es-ES" sz="900"/>
            </a:lvl7pPr>
            <a:lvl8pPr marL="3200400" indent="0" eaLnBrk="1" latinLnBrk="0" hangingPunct="1">
              <a:buNone/>
              <a:defRPr kumimoji="0" lang="es-ES" sz="900"/>
            </a:lvl8pPr>
            <a:lvl9pPr marL="3657600" indent="0" eaLnBrk="1" latinLnBrk="0" hangingPunct="1">
              <a:buNone/>
              <a:defRPr kumimoji="0" lang="es-ES"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es-ES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6A9A0E8-7FDB-4C8C-ADDC-47562E00AE4C}" type="datetimeFigureOut">
              <a:rPr lang="es-EC"/>
              <a:pPr>
                <a:defRPr/>
              </a:pPr>
              <a:t>11/05/2015</a:t>
            </a:fld>
            <a:endParaRPr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es-ES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es-ES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290EE50-A390-4C1D-A0F5-F83BCA5EB991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97494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y texto vertical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414867"/>
            <a:ext cx="5029200" cy="457200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>
            <a:lvl1pPr algn="l" eaLnBrk="1" latinLnBrk="0" hangingPunct="1">
              <a:defRPr kumimoji="0" lang="es-ES" sz="28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F7C4F2-2DAA-4AAD-B235-DDF0ECDC01CC}" type="datetimeFigureOut">
              <a:rPr lang="es-EC"/>
              <a:pPr>
                <a:defRPr/>
              </a:pPr>
              <a:t>11/05/2015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D50048-F9CB-4A53-A918-1540D1593C71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00446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y título vertical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7150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51054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es-ES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0643991A-BBE3-413E-996D-67D5C0A0D481}" type="datetimeFigureOut">
              <a:rPr lang="es-EC"/>
              <a:pPr>
                <a:defRPr/>
              </a:pPr>
              <a:t>11/05/2015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es-ES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DAD79806-48F1-42F1-B39C-F193FA85D6B1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18942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" r="5875" b="5263"/>
          <a:stretch>
            <a:fillRect/>
          </a:stretch>
        </p:blipFill>
        <p:spPr bwMode="auto">
          <a:xfrm>
            <a:off x="3175" y="5867400"/>
            <a:ext cx="9144000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8BCC21-435F-4C39-963C-88AB97314647}" type="datetimeFigureOut">
              <a:rPr lang="es-EC"/>
              <a:pPr>
                <a:defRPr/>
              </a:pPr>
              <a:t>11/05/2015</a:t>
            </a:fld>
            <a:endParaRPr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0788A5-EA7B-42BB-9347-EDFFEFABB1EA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8248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 rtlCol="0">
            <a:normAutofit/>
          </a:bodyPr>
          <a:lstStyle/>
          <a:p>
            <a:pPr lvl="0"/>
            <a:endParaRPr lang="en-US" noProof="0" smtClean="0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762DF0-72F2-48E5-A9E9-C7D67B94FAA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8577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 rtlCol="0">
            <a:normAutofit/>
          </a:bodyPr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56668B-5E66-467E-BC8B-C2FD53B96C15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1113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C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EC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1341D6-D471-450A-A2A9-7B38CB1819D2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366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/>
          <p:cNvSpPr/>
          <p:nvPr userDrawn="1"/>
        </p:nvSpPr>
        <p:spPr>
          <a:xfrm>
            <a:off x="762000" y="1946209"/>
            <a:ext cx="2057400" cy="205740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/>
              <a:t>             </a:t>
            </a:r>
          </a:p>
        </p:txBody>
      </p:sp>
      <p:sp>
        <p:nvSpPr>
          <p:cNvPr id="5" name="Rectangle 7"/>
          <p:cNvSpPr/>
          <p:nvPr userDrawn="1"/>
        </p:nvSpPr>
        <p:spPr>
          <a:xfrm>
            <a:off x="8686800" y="5265738"/>
            <a:ext cx="457200" cy="96837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>
                <a:solidFill>
                  <a:srgbClr val="FF6600"/>
                </a:solidFill>
              </a:rPr>
              <a:t>           </a:t>
            </a:r>
          </a:p>
        </p:txBody>
      </p:sp>
      <p:sp>
        <p:nvSpPr>
          <p:cNvPr id="6" name="Oval 8"/>
          <p:cNvSpPr/>
          <p:nvPr userDrawn="1"/>
        </p:nvSpPr>
        <p:spPr>
          <a:xfrm>
            <a:off x="1007328" y="1992354"/>
            <a:ext cx="1583472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/>
              <a:t>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0" y="1992354"/>
            <a:ext cx="5867400" cy="1970046"/>
          </a:xfrm>
        </p:spPr>
        <p:txBody>
          <a:bodyPr>
            <a:normAutofit/>
          </a:bodyPr>
          <a:lstStyle>
            <a:lvl1pPr algn="l" eaLnBrk="1" latinLnBrk="0" hangingPunct="1">
              <a:defRPr kumimoji="0" lang="es-ES" sz="3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5105400"/>
            <a:ext cx="8229601" cy="375787"/>
          </a:xfrm>
        </p:spPr>
        <p:txBody>
          <a:bodyPr anchor="b">
            <a:normAutofit/>
          </a:bodyPr>
          <a:lstStyle>
            <a:lvl1pPr marL="0" indent="0" algn="r" eaLnBrk="1" latinLnBrk="0" hangingPunct="1">
              <a:buNone/>
              <a:defRPr kumimoji="0" lang="es-ES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eaLnBrk="1" latinLnBrk="0" hangingPunct="1">
              <a:buNone/>
              <a:defRPr kumimoji="0" lang="es-ES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eaLnBrk="1" latinLnBrk="0" hangingPunct="1">
              <a:buNone/>
              <a:defRPr kumimoji="0" lang="es-ES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eaLnBrk="1" latinLnBrk="0" hangingPunct="1">
              <a:buNone/>
              <a:defRPr kumimoji="0" lang="es-ES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eaLnBrk="1" latinLnBrk="0" hangingPunct="1">
              <a:buNone/>
              <a:defRPr kumimoji="0" lang="es-ES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eaLnBrk="1" latinLnBrk="0" hangingPunct="1">
              <a:buNone/>
              <a:defRPr kumimoji="0" lang="es-ES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eaLnBrk="1" latinLnBrk="0" hangingPunct="1">
              <a:buNone/>
              <a:defRPr kumimoji="0" lang="es-ES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eaLnBrk="1" latinLnBrk="0" hangingPunct="1">
              <a:buNone/>
              <a:defRPr kumimoji="0" lang="es-ES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eaLnBrk="1" latinLnBrk="0" hangingPunct="1">
              <a:buNone/>
              <a:defRPr kumimoji="0" lang="es-ES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1" latinLnBrk="0" hangingPunct="1">
              <a:defRPr kumimoji="0" lang="es-ES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latinLnBrk="0" hangingPunct="1">
              <a:defRPr kumimoji="0" lang="es-ES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C1B3F996-AA19-4D60-8B3B-6C5220222CA6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0757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y contenido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" r="5875" b="5263"/>
          <a:stretch>
            <a:fillRect/>
          </a:stretch>
        </p:blipFill>
        <p:spPr bwMode="auto">
          <a:xfrm>
            <a:off x="3175" y="5867400"/>
            <a:ext cx="9144000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180" y="76200"/>
            <a:ext cx="8403020" cy="685800"/>
          </a:xfrm>
        </p:spPr>
        <p:txBody>
          <a:bodyPr>
            <a:normAutofit/>
          </a:bodyPr>
          <a:lstStyle>
            <a:lvl1pPr algn="l" eaLnBrk="1" latinLnBrk="0" hangingPunct="1">
              <a:defRPr kumimoji="0" lang="es-ES" sz="3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>
            <a:lvl1pPr eaLnBrk="1" latinLnBrk="0" hangingPunct="1">
              <a:defRPr kumimoji="0" lang="es-ES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es-ES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es-ES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es-ES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es-ES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es-ES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81934B53-89ED-4CAE-9FC5-ABE1C48AE6AA}" type="datetimeFigureOut">
              <a:rPr lang="es-EC"/>
              <a:pPr>
                <a:defRPr/>
              </a:pPr>
              <a:t>11/05/2015</a:t>
            </a:fld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es-ES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es-ES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D007D5FB-EBED-4D89-B384-80DC48C07F32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779402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: Énfasis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>
            <a:lvl1pPr eaLnBrk="1" latinLnBrk="0" hangingPunct="1">
              <a:defRPr kumimoji="0" lang="es-ES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es-ES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es-ES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es-ES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es-ES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es-ES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4E9B730F-1777-4AE3-B96A-478B1A3316F5}" type="datetimeFigureOut">
              <a:rPr lang="es-EC"/>
              <a:pPr>
                <a:defRPr/>
              </a:pPr>
              <a:t>11/05/2015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es-ES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es-ES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5E85E18F-B06F-4DF1-8D49-D34935EC0DE7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2177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os objetos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99" y="1"/>
            <a:ext cx="7068015" cy="838200"/>
          </a:xfrm>
        </p:spPr>
        <p:txBody>
          <a:bodyPr anchor="b">
            <a:normAutofit/>
          </a:bodyPr>
          <a:lstStyle>
            <a:lvl1pPr algn="l" eaLnBrk="1" latinLnBrk="0" hangingPunct="1">
              <a:defRPr kumimoji="0" lang="es-ES" sz="2800"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2"/>
            <a:ext cx="4038600" cy="3971455"/>
          </a:xfrm>
        </p:spPr>
        <p:txBody>
          <a:bodyPr/>
          <a:lstStyle>
            <a:lvl1pPr eaLnBrk="1" latinLnBrk="0" hangingPunct="1">
              <a:defRPr kumimoji="0" lang="es-ES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es-ES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es-ES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es-ES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es-ES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es-ES" sz="1800"/>
            </a:lvl6pPr>
            <a:lvl7pPr eaLnBrk="1" latinLnBrk="0" hangingPunct="1">
              <a:defRPr kumimoji="0" lang="es-ES" sz="1800"/>
            </a:lvl7pPr>
            <a:lvl8pPr eaLnBrk="1" latinLnBrk="0" hangingPunct="1">
              <a:defRPr kumimoji="0" lang="es-ES" sz="1800"/>
            </a:lvl8pPr>
            <a:lvl9pPr eaLnBrk="1" latinLnBrk="0" hangingPunct="1">
              <a:defRPr kumimoji="0" lang="es-ES"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3971454"/>
          </a:xfrm>
        </p:spPr>
        <p:txBody>
          <a:bodyPr/>
          <a:lstStyle>
            <a:lvl1pPr eaLnBrk="1" latinLnBrk="0" hangingPunct="1">
              <a:defRPr kumimoji="0" lang="es-ES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es-ES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es-ES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es-ES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es-ES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es-ES" sz="1800"/>
            </a:lvl6pPr>
            <a:lvl7pPr eaLnBrk="1" latinLnBrk="0" hangingPunct="1">
              <a:defRPr kumimoji="0" lang="es-ES" sz="1800"/>
            </a:lvl7pPr>
            <a:lvl8pPr eaLnBrk="1" latinLnBrk="0" hangingPunct="1">
              <a:defRPr kumimoji="0" lang="es-ES" sz="1800"/>
            </a:lvl8pPr>
            <a:lvl9pPr eaLnBrk="1" latinLnBrk="0" hangingPunct="1">
              <a:defRPr kumimoji="0" lang="es-ES"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672D86-8196-4620-A59E-229A237E40FE}" type="datetimeFigureOut">
              <a:rPr lang="es-EC"/>
              <a:pPr>
                <a:defRPr/>
              </a:pPr>
              <a:t>11/05/2015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10A166-C9FB-4AB5-80F6-0C280E4894E1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8581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ólo el título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24447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400" y="2077200"/>
            <a:ext cx="7010400" cy="1143000"/>
          </a:xfrm>
        </p:spPr>
        <p:txBody>
          <a:bodyPr/>
          <a:lstStyle>
            <a:lvl1pPr algn="l" eaLnBrk="1" latinLnBrk="0" hangingPunct="1">
              <a:defRPr kumimoji="0" lang="es-ES"/>
            </a:lvl1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es-ES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21ACD44-9DD7-468A-B4BC-E442DF670FF5}" type="datetimeFigureOut">
              <a:rPr lang="es-EC"/>
              <a:pPr>
                <a:defRPr/>
              </a:pPr>
              <a:t>11/05/2015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es-ES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es-ES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A1B28FE-AAB3-43BE-8DA4-5A77BA065450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924789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ólo el título: Énfasis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90400" y="3081000"/>
            <a:ext cx="8686800" cy="1095600"/>
          </a:xfrm>
        </p:spPr>
        <p:txBody>
          <a:bodyPr>
            <a:normAutofit/>
          </a:bodyPr>
          <a:lstStyle>
            <a:lvl1pPr algn="ctr" eaLnBrk="1" latinLnBrk="0" hangingPunct="1">
              <a:defRPr kumimoji="0" lang="es-ES" sz="4600" b="1" kern="1200" spc="-150" baseline="0">
                <a:ln>
                  <a:gradFill>
                    <a:gsLst>
                      <a:gs pos="0">
                        <a:schemeClr val="bg1"/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schemeClr val="bg1">
                        <a:lumMod val="75000"/>
                      </a:schemeClr>
                    </a:gs>
                    <a:gs pos="91000">
                      <a:schemeClr val="bg1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283952" y="2424752"/>
            <a:ext cx="8694000" cy="639762"/>
          </a:xfrm>
        </p:spPr>
        <p:txBody>
          <a:bodyPr anchor="b">
            <a:normAutofit/>
          </a:bodyPr>
          <a:lstStyle>
            <a:lvl1pPr marL="0" indent="0" algn="ctr" eaLnBrk="1" latinLnBrk="0" hangingPunct="1">
              <a:buNone/>
              <a:defRPr kumimoji="0" lang="es-ES" sz="2800" kern="1200">
                <a:solidFill>
                  <a:srgbClr val="2E507A">
                    <a:alpha val="81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 eaLnBrk="1" latinLnBrk="0" hangingPunct="1">
              <a:buNone/>
              <a:defRPr kumimoji="0" lang="es-ES" sz="2000" b="1"/>
            </a:lvl2pPr>
            <a:lvl3pPr marL="914400" indent="0" eaLnBrk="1" latinLnBrk="0" hangingPunct="1">
              <a:buNone/>
              <a:defRPr kumimoji="0" lang="es-ES" sz="1800" b="1"/>
            </a:lvl3pPr>
            <a:lvl4pPr marL="1371600" indent="0" eaLnBrk="1" latinLnBrk="0" hangingPunct="1">
              <a:buNone/>
              <a:defRPr kumimoji="0" lang="es-ES" sz="1600" b="1"/>
            </a:lvl4pPr>
            <a:lvl5pPr marL="1828800" indent="0" eaLnBrk="1" latinLnBrk="0" hangingPunct="1">
              <a:buNone/>
              <a:defRPr kumimoji="0" lang="es-ES" sz="1600" b="1"/>
            </a:lvl5pPr>
            <a:lvl6pPr marL="2286000" indent="0" eaLnBrk="1" latinLnBrk="0" hangingPunct="1">
              <a:buNone/>
              <a:defRPr kumimoji="0" lang="es-ES" sz="1600" b="1"/>
            </a:lvl6pPr>
            <a:lvl7pPr marL="2743200" indent="0" eaLnBrk="1" latinLnBrk="0" hangingPunct="1">
              <a:buNone/>
              <a:defRPr kumimoji="0" lang="es-ES" sz="1600" b="1"/>
            </a:lvl7pPr>
            <a:lvl8pPr marL="3200400" indent="0" eaLnBrk="1" latinLnBrk="0" hangingPunct="1">
              <a:buNone/>
              <a:defRPr kumimoji="0" lang="es-ES" sz="1600" b="1"/>
            </a:lvl8pPr>
            <a:lvl9pPr marL="3657600" indent="0" eaLnBrk="1" latinLnBrk="0" hangingPunct="1">
              <a:buNone/>
              <a:defRPr kumimoji="0" lang="es-ES"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F1EBA5-627A-4C06-99E0-8106AEC02DFA}" type="datetimeFigureOut">
              <a:rPr lang="es-EC"/>
              <a:pPr>
                <a:defRPr/>
              </a:pPr>
              <a:t>11/05/2015</a:t>
            </a:fld>
            <a:endParaRPr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282EED-1124-42CE-A941-BCFA38D27F7B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0420373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con texto 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 userDrawn="1"/>
        </p:nvSpPr>
        <p:spPr>
          <a:xfrm>
            <a:off x="0" y="2895600"/>
            <a:ext cx="7543800" cy="2133600"/>
          </a:xfrm>
          <a:prstGeom prst="rect">
            <a:avLst/>
          </a:prstGeom>
          <a:gradFill flip="none" rotWithShape="1">
            <a:gsLst>
              <a:gs pos="63000">
                <a:schemeClr val="tx1">
                  <a:lumMod val="85000"/>
                  <a:lumOff val="15000"/>
                  <a:alpha val="49000"/>
                </a:schemeClr>
              </a:gs>
              <a:gs pos="100000">
                <a:schemeClr val="tx1">
                  <a:lumMod val="95000"/>
                  <a:lumOff val="5000"/>
                  <a:alpha val="5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14867" y="3200400"/>
            <a:ext cx="7010400" cy="1676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0" lang="es-ES"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648200" y="664780"/>
            <a:ext cx="4191000" cy="381000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es-ES" sz="1800" b="1" kern="120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es-ES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618E42F-C7C1-4675-ABBF-A3E9C7E93A9A}" type="datetimeFigureOut">
              <a:rPr lang="es-EC"/>
              <a:pPr>
                <a:defRPr/>
              </a:pPr>
              <a:t>11/05/2015</a:t>
            </a:fld>
            <a:endParaRPr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es-ES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es-ES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8967D78-CE2D-4381-BC29-A836B1D14AE7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83301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3008313" cy="825500"/>
          </a:xfrm>
        </p:spPr>
        <p:txBody>
          <a:bodyPr anchor="b"/>
          <a:lstStyle>
            <a:lvl1pPr algn="l" eaLnBrk="1" latinLnBrk="0" hangingPunct="1">
              <a:defRPr kumimoji="0" lang="es-ES" sz="2000" b="1"/>
            </a:lvl1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3650" y="609600"/>
            <a:ext cx="5111750" cy="5334000"/>
          </a:xfrm>
        </p:spPr>
        <p:txBody>
          <a:bodyPr/>
          <a:lstStyle>
            <a:lvl1pPr eaLnBrk="1" latinLnBrk="0" hangingPunct="1">
              <a:defRPr kumimoji="0" lang="es-ES" sz="2800">
                <a:solidFill>
                  <a:schemeClr val="bg1"/>
                </a:solidFill>
              </a:defRPr>
            </a:lvl1pPr>
            <a:lvl2pPr eaLnBrk="1" latinLnBrk="0" hangingPunct="1">
              <a:defRPr kumimoji="0" lang="es-ES" sz="2800">
                <a:solidFill>
                  <a:schemeClr val="bg1"/>
                </a:solidFill>
              </a:defRPr>
            </a:lvl2pPr>
            <a:lvl3pPr eaLnBrk="1" latinLnBrk="0" hangingPunct="1">
              <a:defRPr kumimoji="0" lang="es-ES" sz="2400">
                <a:solidFill>
                  <a:schemeClr val="bg1"/>
                </a:solidFill>
              </a:defRPr>
            </a:lvl3pPr>
            <a:lvl4pPr eaLnBrk="1" latinLnBrk="0" hangingPunct="1">
              <a:defRPr kumimoji="0" lang="es-ES" sz="2000">
                <a:solidFill>
                  <a:schemeClr val="bg1"/>
                </a:solidFill>
              </a:defRPr>
            </a:lvl4pPr>
            <a:lvl5pPr eaLnBrk="1" latinLnBrk="0" hangingPunct="1">
              <a:defRPr kumimoji="0" lang="es-ES" sz="2000">
                <a:solidFill>
                  <a:schemeClr val="bg1"/>
                </a:solidFill>
              </a:defRPr>
            </a:lvl5pPr>
            <a:lvl6pPr eaLnBrk="1" latinLnBrk="0" hangingPunct="1">
              <a:defRPr kumimoji="0" lang="es-ES" sz="2000"/>
            </a:lvl6pPr>
            <a:lvl7pPr eaLnBrk="1" latinLnBrk="0" hangingPunct="1">
              <a:defRPr kumimoji="0" lang="es-ES" sz="2000"/>
            </a:lvl7pPr>
            <a:lvl8pPr eaLnBrk="1" latinLnBrk="0" hangingPunct="1">
              <a:defRPr kumimoji="0" lang="es-ES" sz="2000"/>
            </a:lvl8pPr>
            <a:lvl9pPr eaLnBrk="1" latinLnBrk="0" hangingPunct="1">
              <a:defRPr kumimoji="0" lang="es-ES"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1435101"/>
            <a:ext cx="3008313" cy="3822699"/>
          </a:xfrm>
        </p:spPr>
        <p:txBody>
          <a:bodyPr/>
          <a:lstStyle>
            <a:lvl1pPr marL="0" indent="0" eaLnBrk="1" latinLnBrk="0" hangingPunct="1">
              <a:buNone/>
              <a:defRPr kumimoji="0" lang="es-E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eaLnBrk="1" latinLnBrk="0" hangingPunct="1">
              <a:buNone/>
              <a:defRPr kumimoji="0" lang="es-ES" sz="1200"/>
            </a:lvl2pPr>
            <a:lvl3pPr marL="914400" indent="0" eaLnBrk="1" latinLnBrk="0" hangingPunct="1">
              <a:buNone/>
              <a:defRPr kumimoji="0" lang="es-ES" sz="1000"/>
            </a:lvl3pPr>
            <a:lvl4pPr marL="1371600" indent="0" eaLnBrk="1" latinLnBrk="0" hangingPunct="1">
              <a:buNone/>
              <a:defRPr kumimoji="0" lang="es-ES" sz="900"/>
            </a:lvl4pPr>
            <a:lvl5pPr marL="1828800" indent="0" eaLnBrk="1" latinLnBrk="0" hangingPunct="1">
              <a:buNone/>
              <a:defRPr kumimoji="0" lang="es-ES" sz="900"/>
            </a:lvl5pPr>
            <a:lvl6pPr marL="2286000" indent="0" eaLnBrk="1" latinLnBrk="0" hangingPunct="1">
              <a:buNone/>
              <a:defRPr kumimoji="0" lang="es-ES" sz="900"/>
            </a:lvl6pPr>
            <a:lvl7pPr marL="2743200" indent="0" eaLnBrk="1" latinLnBrk="0" hangingPunct="1">
              <a:buNone/>
              <a:defRPr kumimoji="0" lang="es-ES" sz="900"/>
            </a:lvl7pPr>
            <a:lvl8pPr marL="3200400" indent="0" eaLnBrk="1" latinLnBrk="0" hangingPunct="1">
              <a:buNone/>
              <a:defRPr kumimoji="0" lang="es-ES" sz="900"/>
            </a:lvl8pPr>
            <a:lvl9pPr marL="3657600" indent="0" eaLnBrk="1" latinLnBrk="0" hangingPunct="1">
              <a:buNone/>
              <a:defRPr kumimoji="0" lang="es-ES"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es-ES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BB50CB2-FEB7-4B5C-B93D-6DF182260326}" type="datetimeFigureOut">
              <a:rPr lang="es-EC"/>
              <a:pPr>
                <a:defRPr/>
              </a:pPr>
              <a:t>11/05/2015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es-ES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es-ES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CF306B0-32EA-417A-9529-771DCEB1BBC0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4353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" r="5875" b="5263"/>
          <a:stretch>
            <a:fillRect/>
          </a:stretch>
        </p:blipFill>
        <p:spPr bwMode="auto">
          <a:xfrm>
            <a:off x="3175" y="5867400"/>
            <a:ext cx="9144000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título del patrón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latinLnBrk="0" hangingPunct="1">
              <a:defRPr kumimoji="0" lang="es-E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D33167B-62DC-4CF6-961E-DDEAE560CB90}" type="datetimeFigureOut">
              <a:rPr lang="es-EC"/>
              <a:pPr>
                <a:defRPr/>
              </a:pPr>
              <a:t>11/05/2015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latinLnBrk="0" hangingPunct="1">
              <a:defRPr kumimoji="0" lang="es-E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latinLnBrk="0" hangingPunct="1">
              <a:defRPr kumimoji="0" lang="es-E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3DF41B0-7945-433D-9E4D-C7672F406330}" type="slidenum">
              <a:rPr/>
              <a:pPr>
                <a:defRPr/>
              </a:pPr>
              <a:t>‹Nº›</a:t>
            </a:fld>
            <a:endParaRPr/>
          </a:p>
        </p:txBody>
      </p:sp>
      <p:sp>
        <p:nvSpPr>
          <p:cNvPr id="10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03809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es-ES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lang="es-ES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lang="es-ES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lang="es-ES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es-ES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es-ES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es-ES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es-ES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0" lang="es-ES"/>
      </a:defPPr>
      <a:lvl1pPr marL="0" algn="l" defTabSz="914400" rtl="0" eaLnBrk="1" latinLnBrk="0" hangingPunct="1">
        <a:defRPr kumimoji="0"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0"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0"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0"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0"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0"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0"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0"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0"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://www.fiec.espol.edu.ec/" TargetMode="Externa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reillynet.com/pub/a/oreilly/tim/news/2005/09/30/what-is-web-20.html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earthquakes.tafoni.net/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www.liveplasma.com/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C" dirty="0" smtClean="0"/>
              <a:t>Introducción al Web</a:t>
            </a:r>
            <a:endParaRPr lang="es-EC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Desarrollo de Aplicaciones Web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52704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C" dirty="0"/>
              <a:t>Tendencias del Web</a:t>
            </a:r>
            <a:br>
              <a:rPr lang="es-EC" dirty="0"/>
            </a:br>
            <a:r>
              <a:rPr lang="es-EC" dirty="0" smtClean="0"/>
              <a:t>Protocolos de red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C" sz="2400" dirty="0" smtClean="0"/>
              <a:t>Se desarrollan protocolos para transferir información</a:t>
            </a:r>
          </a:p>
          <a:p>
            <a:pPr lvl="1"/>
            <a:r>
              <a:rPr lang="es-EC" sz="2000" dirty="0" smtClean="0"/>
              <a:t>E-mail</a:t>
            </a:r>
          </a:p>
          <a:p>
            <a:pPr lvl="2"/>
            <a:r>
              <a:rPr lang="es-EC" sz="2000" dirty="0" smtClean="0"/>
              <a:t>Permite a los usuarios enviarse mensajes entre ellos</a:t>
            </a:r>
          </a:p>
          <a:p>
            <a:pPr lvl="1"/>
            <a:r>
              <a:rPr lang="es-EC" sz="2000" dirty="0" smtClean="0"/>
              <a:t>FTP</a:t>
            </a:r>
          </a:p>
          <a:p>
            <a:pPr lvl="2"/>
            <a:r>
              <a:rPr lang="es-EC" sz="2000" dirty="0" smtClean="0"/>
              <a:t>File Transfer </a:t>
            </a:r>
            <a:r>
              <a:rPr lang="es-EC" sz="2000" dirty="0" err="1" smtClean="0"/>
              <a:t>Protocol</a:t>
            </a:r>
            <a:endParaRPr lang="es-EC" sz="2000" dirty="0" smtClean="0"/>
          </a:p>
          <a:p>
            <a:pPr lvl="1"/>
            <a:r>
              <a:rPr lang="es-EC" sz="2000" dirty="0" smtClean="0"/>
              <a:t>Telnet</a:t>
            </a:r>
          </a:p>
          <a:p>
            <a:pPr lvl="2"/>
            <a:r>
              <a:rPr lang="es-EC" sz="2000" dirty="0" smtClean="0"/>
              <a:t>Permite a los usuarios entrar en sus computadores de forma remota</a:t>
            </a:r>
            <a:endParaRPr lang="es-EC" sz="2000" dirty="0"/>
          </a:p>
        </p:txBody>
      </p:sp>
    </p:spTree>
    <p:extLst>
      <p:ext uri="{BB962C8B-B14F-4D97-AF65-F5344CB8AC3E}">
        <p14:creationId xmlns:p14="http://schemas.microsoft.com/office/powerpoint/2010/main" val="260867262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	</a:t>
            </a:r>
            <a:r>
              <a:rPr lang="es-EC" dirty="0" err="1" smtClean="0"/>
              <a:t>Hyper</a:t>
            </a:r>
            <a:r>
              <a:rPr lang="es-EC" dirty="0" smtClean="0"/>
              <a:t> Text Transfer </a:t>
            </a:r>
            <a:r>
              <a:rPr lang="es-EC" dirty="0" err="1" smtClean="0"/>
              <a:t>Protocol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C" sz="2000" dirty="0" smtClean="0"/>
              <a:t>Protocolo creado en los 90s</a:t>
            </a:r>
          </a:p>
          <a:p>
            <a:r>
              <a:rPr lang="es-EC" sz="2000" dirty="0" smtClean="0"/>
              <a:t>Permite que información publica sea transferida para ser fácilmente leída</a:t>
            </a:r>
          </a:p>
          <a:p>
            <a:r>
              <a:rPr lang="es-EC" sz="2000" dirty="0" smtClean="0"/>
              <a:t>Fue desarrollado para describir el contenido del documento</a:t>
            </a:r>
            <a:endParaRPr lang="es-EC" sz="2000" dirty="0"/>
          </a:p>
        </p:txBody>
      </p:sp>
      <p:sp>
        <p:nvSpPr>
          <p:cNvPr id="5" name="AutoShape 4" descr="data:image/jpeg;base64,/9j/4AAQSkZJRgABAQAAAQABAAD/2wCEAAkGBhASDxAQEBIUFBAPDxAPDxQVERAVEBAQFBAVFxUQFBUXGyYeFxkkGRYUIC8gJScpLCwsFR4xNTAqNSYrLCkBCQoKDgwNGQ8PFzUiHiM1NSkxLTU1LC01MywzLCwxNTUpNSouNS01NTUtKjUvKikvLS0yNiwtLCkxMCk1LC4pNf/AABEIAMIBAwMBIgACEQEDEQH/xAAcAAABBAMBAAAAAAAAAAAAAAAAAQIDBwQFBgj/xABGEAACAQIDAwkFBAgFAgcAAAABAgADEQQSIQUxUQYHEyJBYXGBkTJygqGxFCOSojNCQ1JzstHhU2Jjg8Hi8BUXVGSTwtL/xAAZAQEAAgMAAAAAAAAAAAAAAAAABAUBAgP/xAAeEQEAAgEFAQEAAAAAAAAAAAAAAQIDBBESITFBE//aAAwDAQACEQMRAD8AtI0PCNNI8Jm5YmSBhZe75QsJmZI00hAxrQtJzQEaaEBiuRuki4k9x8ow0jEynhAyVxQ7V+kkWuh/uJgwvA2Qsd1vlFyia0GPWsw7TAz8ohlExVxZ7QI8YsdoMCUqOETKIgrKe2OgAAjso4RsdAcoEkUCRCPBgTACOyiMUx4gGUQtFhALQtCEBLQtFhAS0WEIBEtFhAIQhA11oWhC8AtEyx0IDcsTLHwtAZliZJJaFoERpxpoiT2iWgYxw8aaJmXaGWBhmmYlpmFYmSBiXihpkGkIw0YCLWbjJFxPESHozDKYGUuIHhJVqDsMwLGLeBs1MkUzVq5G4yZMU3jA2MJiLjuI9DJlxSnugSwiBgdxiwCEIQCEIQCEIQCEIQNaxmp2nylw2HZVr1UQt7IY6kcbDW3fNq8prnUwBTFUq/Y16Tnw6y/It6QLTwXKbB1SFp4iizMQFUVEzEnsC3uTNrPOFCuyOrqbMjK6ngykEH1AnoXZuOWtRp1l9mrTWoO4MoNvnaBlRYQgEIRrNAdCRrVBkkAhEJgDAW0LRYQG2iER0IDMsblkhESA3LFyRwjgIEXRCL0MltFAgRChF6EydZIBAxejPCPWoR2mZYELQIFrmPFfujzTHCIaIgKKgjpF0PfDozAlhIxeKHgPhEvCBrmE4fnO2T0uDqEDrIOkXxTU/lzCdyZr9r4cPSYEX0v/AF+UDzzQe6gy4Oa3anSYM0ieth6hT4H6y/MuPKVHXwho161A/s6jBfdv1T+ErOu5s9p9FjejJ6uIplPjXrL8gw+KBcgaLeYbYoDtmI/KXCq2VsRSVuBq0wR4gmBt7zE2kzCm2XQ20PDvktHEKwDKwZTuIIKnwI3wrC4I4giBQScosclSqr4msKiVGV7VXGoNjYA2A04S4OQW22xOBps7FqtMtSqkm7Mym4Y95Ur85VPLvAdDtBmHs11zfGvVb6KfinQc1O1smIq4cnq1kzr/ABKe/wBVJ/DAtDH1itNmAuQNPHsvKjoc6uPzPdaIIZlKGm9lIPs3zAy3KpDKRxFpRXK/AdBtCqNy1/vV94+0PxA/igXrsraC16FKuvs1aauO641XyNx5TKnB81W182FqYdjrh6l1/h1Ln5MH9RO6DwHQjc8b0ogSRsUNEYwAR4kIqSVTAeIzEVwis7EBVBZidAABckmOBkGPoh6TqdQVN/CBFsXlDhsUGOHqrUyWzWDC172OoFwbHUcJm/8AiFIOKbVEFRvZUuodvBSbmVHzUVzQ2hWwrdorUfipPmU/hD+sl5yKbYfamGxS73W1/wDPScOv1t5QLjEJFhq4dFdfZdQ694YXHyMlgEIQgEIQgEIQgFoQhA10jqrcGSxjQKP5x9ndFjUq9lVSre8ht/KV9JpcHimpVadVfapurjxUg2lkc6+ys+FNQDWkRVHgNG/KSfKVdSa6g90DqOUXLSrXJSkSlI6GxszDgT2DunNTO2Lsepiay0qfbq7diIN7H+nEzvDzY0Slgz3tvzWPjw+UDhdjbdxGFfPQcrr1l3037mXcfrwIlvbA5VpjMM1RBlq0wBVp31QntHFTrY9xHZKe5RbArYKoA5L0XNla2oP7rd/1k3JzbbYXEJWGqezVUfr0m9oePaO8CBj7a2hXrV6q4psz0argCwCrrbqgbhoJHhMW9J1qU2KuhurC1wbW7e4mWHyg5vqVZnxdKob1kVrrbKRlFnFx2ixlX4ZHUvTqEl6bsrE2vcG3Z3gwOjHLfaH/AKhvwUv/AMzU7T2pVxFRTXbOygshsqkajMOqBf8AV9Z1fJTkZSxeH6XOwZXam4GWwIsR2dqkTYbR5rqYpsy1HzBSFPV0J7d3hA4vZO2a2GcvQbKzLkbRSCtwbWPeBN3R5ydoKfbQi4uDSTUcLgaTkMKHAKOSXRmVr77g9vnceUs3YnIDDV6FGuGcrURXIuuh/WXd2EEeUDT4znOxwxFVU6NUBvTBp5r02F1YknUlSp85HtjnCxNUAUiaQsMxX2y1tbHsF77tZBzibAXDYig9NctNk6EjWwK6rv8A8p/LGciuT64vElHPUpoajC9i2oAHhc6/3gZWwecXF0HHSu1elfrq5u4HFHOoPcbj6y0n27SbC/aqbZqRQuD26XuCOwixBHdK05a8gDQQ4jDXKoL1KZuRlG9l4EcOG6azkttw9HWwhP3WKRxT/wAlfIQtve0U9+WGY97dJW5XYh7MjZFOoAAJt3kibfYXLeoHWniLMrMFzgBWW5tcgaEek5jkkKdSpQWoLq16ZB/eKkLfzt6zfbc5BMPvMHo3bTJ6jDz9k/LwkavKe4lc5fwptjtTqY9brljy1GAakDSap0pYXDBVUgA2JsdTfh2GbPkvyjTG4c1lUoQ7U3QsGKkAEa2G8EHdOf5c7Cq19ljOAcTRRKnVub1EXUKbAm4zDxM0/NK2IStVRqTijVphmYqQqVVPVvfiCw9JJU09S1e0m+x7fFTcrVKNc+6T0dT5Z/WdTzv4C+DSsN+Hqo/lfKf5h6TS872By18LXG5i9Fj7wuv0edhiF+3bHF9TWwoB/iZMp/OPlDDTbB5yqGHw2Do1lqMxpsmZQuUCm+XUki5yZTYcROn2ly7wtDE0sNUz5qyq6uFHRBGa2YsSNO3S+kp7Y+BbE7Oroo+/whTFUh26ApUTzCr52i7R2iK+Dwdb9fC1Ps78TQqr1CfAqV8hxgWvtXnMweHrVaNQVS1E0w5WmMo6S2Uglhcai53TOrcuMGtTDUyzZsUgqUzlOULcDrNuBBOo7JS+2cSK/QVWOtSnUwOIJ3l0v0bnvIuPFDBscxwtIVP0uAxGR+PRVOo/lmyN8RgXF/5h4Hp/s+dw4rthyTTYIKii5BJ7LXN+4yWpy7wKriGNUgYWqKNX7upcOWC2AtcjMQL7tZS+1ahqVS6fpKyLUHH7XhWysPFlA8bmZB2glSpVJP3ePwyF+6ppSdj3g9G/iIF+UK6uiupurqGU8QRcSScjzYbXNfZ6K36SgxpOO0EH+ub0nXQCEIQNdEMWEDU8oMEKlB1YXBBB90ix+s8/rRNN6lFvapOyHyNr/L5z0hXS4I4giUXy72f0O0C1rLXUH416rfRT5wNzzX40Li3pH9tTuvv09bfhL+ktpUnn7ZG0DQxFGuP2VRXPeoPWHmtx5z0FQcEAg3BAIPEHcYHO8tNgLiMNUQjUroeDDVW8jaUhhibFWFmQlWHAg7vW48p6QxFLMpHEWlD8stndBtCppZa46Qe8dGH4hf4oFkc220+mwJosbth2NP8A221T/wCw+GV7y62b0G0GNrLXXN8Y6rfRT8U2fNntToscKZPVxKGn8a9ZPow+Kbvnb2TmoLXUa0XD/C3Vb55T5QMHmp2nlxNXDk6V0zr/ABKf9VLfhlp1aQII4i08+7F2maFehiB+yqK5HFb9ZfNbjznoSk4ZQVN1IBU8QRcH0gURy22b0G0KmllrjpB725h6i/xTu+abamahVwxOtF+kT+HU3jyYH8cxOd7ZN6KYhRrRcE+49lb55TOY5v8Aa/Q4+gxNkrfcPwtUtlPk4SBYHOZsbpsFUKi70x0q8bprbzXMPOVxyF2x0ONw9QmyOehqcMtTq3Pg2VvKXjjKOamw7p572ngPs+Kr4fcEclPcbVfkR6QPQuJw4dCpG8fOUFyh2UcJjatEXCE9LR7lJ3DwII+ES7eSm1vtOCoVjqxQLU/iJ1X9SL+c4jnf2T1KWJUa03yt7j6fzAfigczhKxVlfctf7xCNAtUGzqOFm+RWWBsrl0tguIUhhoXUXB7yu8HwvOQ5B4Kni6eIwdTeMuJontU6I5U//H85m4vkri6N7r0qjcy6NbvB0+c4Wras71WmLLizUimb2PqzsBj6VZM1Ng67tOw8CN4PjJ6dEA6CVJsLbrUK+ZbhlOWrTNwWXtUj6HsNpbVHEK6K6m6uoZTxBFxN6X5I2p0/4zExO8S5HnW2f0mz3cb6JWqPhbX8paJzW47pdnvS7aVR1Hu1AHX8xf0nS7cwgrYarTO50ZT4MCD9ZW3M5jSmIrYdt7Ujp/qUXt9Gb0nRER8lbYbblbDnRK1SrTA/y1l6RPzBBNJyr2O2ExWJwwH3WIVqtEdntBig911Fu63GbvnFpHDbVoYlNM6gj36Lhx8io8p0/ObsT7Tg1xVEXqUQK9O29kK3ZfNdfFRAqIOxVrftglZOHTUwMw8bfXvm32hQD0KGJX9Hiqf2SuexayL9058Uyj4IzY+zjiKOIp0/0ij7ZheOZPbpDxDP6Lwm65F4NMVhcZgibCtT+00P9Oora28GYHwWBy6VmGV9cwPTLb/FpDJXp+JUX8fGbHa2DVKgP7GshxVK27oqoyYmkPdJLAcAI/ZWz3rU8RSAtiqZNZF7RiaGjp8SZvObXC4YYrZJakL1dnv09Je00XBFSj4dVx+GBs+ajabU8ZUoVNDXUhx/7mlbMfiXKw45mlvSiaFfojg9oUvYLpQqH92qgvQc+KHIfCdxyT2/WG0sTha9Vqi1bV8MWN/unGdAOwAdddOAgd9CEIGuhCEBjCVnzt7KvRWsBrScN8LdVvnlPlLOM0XKvZorYeoh3MjIe4MLX9bQKIRrgHiJdvN7tTpsBRubtRvQbj1PZ/IUlHYcEZkb2kYqw4EGx+YMsPml2nlrVsOTpVQVU95DZvVWH4YFqNKv53dldSniFGtJxf3X0P5gstATRcrtlivhalM/roy+FxofI2MCkMHi2pvTqp7VNkqL4qQR9Jd21aKYvBXGtOvRuPcqJ/f5Sh8NcAq2jISrDgQdR63lw82m0elwJoseth3al/tt1kPzYfDAp+lTZC9NvapuyN4gkH5gy7ubravTbPpAm70L0G42S2Q/gK+hlX8u9m9BtBmtZcQufuzjqt9FPxTdc1u2hSxT0GNlxKjLw6VLkDzUsPIQLI5S7NWvhqlNtzoynwYWv9DKApKyFkbR6TlTxDKbX9QZ6Pcggg9otKQ5fbKNDHs9rJiBm7ukFgw/lPxQLi5PbVGJwlCv21KYL91QaOPxBpWfOxsro8RRxIGj3pP82Q+hb0EzObHlOtPPhKrAB26SgSbDMRZqfibAjz4ibfnErUK2GaiXUV2t0K/rGoDddBuuQRfvgYHNHtf9PhWPDEU/ktQD8h9Z03L/AAoqYDEL/pOR4hcw+aiU7yb242HrUsQguUuCpNgylSCpPZofpO029zjUa+FemiOtSohWxClRdSL5gdd/CBzvNzjuj2hhj2VM9I+DIbfmCy3NmcocNiC60nu1MlWBBB03kA7xKb5HUL4/BqP8dD5Lcn5AzoNuYVsLjnsSq1fvabAkWf8AWAPG9/UTS1prG6Rp8VctuMzs2XODs5adWjiEFrt0b27Qb29NR5zoOTePqHZ1VadjVol1p5r21XMl7dmYkTjcftKpXVVrNmCEMNANRuJtvnacgsGRh6rNurOMveqrbN6k+k5VtyvvCfmwzi0vG8/enJ8kecPFVcVSpYl16KszUWUIi5KjaIb2v7Vhv7TMHBv9k2+b6K2JVvgxAyt83PpMnafN1ijjqzUQqUalQVUct7DNq1gNdGufSRc5+Ceni8NWJGapRNN2AsDUSzZhw1b5SQqHSc8OAvhadcDWhWRj7pOU/Mr6ToOQ2LFfZlAHUorUG/2zZfy5DI9t0xjdlEjU4jChx3O1O49Gt6TnOZfaealXoHeClYDxGR/5U9YGn2dsipgttLRSm7Umq9ImVWNqFW6VF03Zbt+EGbrZvJDFYbbIqUad8KzmqWuoRQ4K1aYB1O8sAO6WOaYve2oj4HGNyCddqjG0qipRazVUsSzOAVNtwAZDYnjrabPYPIalhcRiaquxXE5vu7KKaZiC1ha56wuOF50d4uaBpsDyJwNKi9AUQ1Ko/SMrkuCwbMNCbWB3CbilhUU3VFU5QtwoByjcunZ3R3SQ6UQHwkfTCEDChEiwAzGxVLMpHETJjHECgOV2B6HaFUWstYCqPE6N+YH1hyd2n9nxdCt2JUGf+G3Vf8pM6nnb2XYU64H6OplPuv8A9QHrODBuPGB6SQyPE0sykcQZpeRG1OnwFBybsqdE/v0+rc+IAPnN+YHn/lbs/oNoVRay1vvV8W9r8wb1m+5sNqdHjeiJ6uJplP8AcS7L8s4+KZ3O7sqwpYhRrTfK3uv/ANQHrOHwONalUp1k9qm6VF8VIIHygWlzl8mziMPnpi9WkekS282HWTzHzAlTYbEHqspIZSCCDYhgbgjhxnoqky1aSsNUqIrr7rAEfIyteVnNo5qNXwlgWJL0zorE72W3sk8N3hA1bc5GMNMJ1M4FukAOY9+Xdf8A7tJdn0H2ngsRSqOWxNGoK9J2JJ64IsT+7cEd2ccJr8LyExrmxQJxLEW+V5YXIrkWuELVGYvVdMhO5ApIJAXt1A1PDsgU4VZWanUUrUQ5XU7wZIjNmUrcvcZd5bNfS3E3l37Z5G4XEkNUpgsNxGjDuuNbd0NmcksPQN6dNQR+ta7fiOsCkdo4RqWJqIylM+WsqkWKhxmy+RJHwzP2ZybxOIXPSTMhYrmzCwI3g8N49Z0nOzsjI9HEqNATSfwN2X55h5ybmm2mBWrYZt1RRWp++mjAeKkH4IG45C8hThqn2iswarlK01F8qZhYtc72tp3XM7DaGyaVZctRAw7xMtVjoHO4fkbhkN1TyJJA8jN/QphQAOyLFBmNtm02m3snkTgud3Z5bBpVUXNGqj99ich/mHpO7zRrgHQ6zLVzvN+ah2YiVEZShqImZSuZC2ZWF+zrW+Ga3kZyKr4THV6zOopM1YIguS1N2DLc6BbEDjunZiwFhuiq3DWBkdJF6SQimfCSCkPGAvSxQTHBI8KIDApj1omSCOEBnQiEkhA1oixoiwFjSI6JA5vltsfp8LUQDVkYD3t6n8QEpXZ2yq9RRlpOez2T/wAz0Y6A75itgFvewgctza7IxOHo1VrgBKjrUprmuwOWzXFrC4CdvZO1kVOmBuksDXba2LSxNJqVUXRhYi9r63Go1Gomr2byMw1FgUpqCu42uR6zpYloCIIMsWF4EXQjhHqsdEvAWIRC8S8DneXGx/tGDq0x7RQ5PfHWX5gesprk3tY4fEUK/wDhVFLjtKbnX8JYT0FWQMCD2icjQ5vMGlZqpTPnqGoVc3QEm5AXdbXtvA7FKgIBBuCAQewg7jFLSCmQAFAAAAAAGgAGgAG4R9if7wHFo01I4UeJkioBuECMXO4R4ontPpJBFEBq0hw9ZIIkWA4RwjRFEB4jhGCOEB4jhGAxwgPhEvEga0R0YI6AsIl4QFiQvEvAWES8S8B14XjLxC0B94l4wtGmpAkzRC0hNSJcwJS8b0kYBHqOEBNTFFIduskFIyQIIEarwjwsdCAlosIQFEURIsBYsSLAURREiiA4RwjBHCA8RwjBHAwHXhEhA1gMdeRAxwMB94XjM0TNAeTC8jLxjVYExaNLzHNaNNQwMg1Iw1ZDeORSdwvAXOYSVMKe3STLh1Hf4wMZVJ3SZcOe3STwgMWiBHwhAWJCEAhCJAIsSLABHCNiwHRY2LAWLEEWA4RRGxRAeI5RBKclAgJkhHQgaImIXjTSbu9Y37O3d6wHGsIw14fZm7vWKuEY7hAjNQxJlJs1u0gfMzITAKOy/jA16ITuF5OmDPbp8zMlayajMosSpBNtQbW174vTLe2ZdQCNRYg3sQfIwGJhlHf4yWItRTuZTYX0IJtYG9h4j1jFxKEXDdhO5twF77uGvfAkhI1xKFS2YWAuddRv7PIx3Sr++v4hAdCMFZbXzL6j/vskii4BuOsLjXfpf6QEhGmsoJUsARYEE23i4379Ihrpr1hoQN/ad3/PpAfCN6VdesuguesNBxkYxaH9Ya+P9PD1HGBNEkZxSC4LDTfo1vG9vOPFRdOsNQCLmx1Nhoe/SA6Edk1tpffa+tuMYaijey6Xv1h2b4DoRpqKNSy9v6w7N/8Ax6xBWS9sy3vl3jU2Gg47xAkiyL7Sl7Z11BPtDst/UR4qLa+ZbXtfMN9r29ID4sZTcG+Vgbb7EG0mSiTAaBMhKXGORAI6ARCYMwAud01eMrO+g0Xx1PjAnfayAkAE94tYxZrPs7d3rCBkQhCA+kNZlwhAIRIQInoqd6g6g6gfv3/5PrEpUl6ug0AtoNNDu9T6whAYaKgmyj2OA/dA+gEe9BbqAo0VraDh/c+phCAxqC2bqrqBfQa9Y745MOm/KtwdDlFxZmtCECNsMlj1V03dUafd9nzmUo0HcB9IQgQYiip1Ki9zrYX9kD6Rhw6adVf1/wBUdhsPlFhAfSor+6Ncw3Dde3/A9I37Mn7i8PZHFoQgIlBSdVG8dg/fA+gEbTpLnOg0p0iNBobsbjzAhCBmSP7Ml75FvfNfKL3zHXxhCBjV6ChkAUAZKmgAtuWM6JenQAC1qptYWuCoB9CR5whAfg8OlmGVbZyLZRawYG3heOWmtr2F/Afuf2HpCEDJo0lG4AeAAmaIQgEIQgYWOOo8JjQhAIQh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6" name="AutoShape 6" descr="data:image/jpeg;base64,/9j/4AAQSkZJRgABAQAAAQABAAD/2wCEAAkGBhASDxAQEBIUFBAPDxAPDxQVERAVEBAQFBAVFxUQFBUXGyYeFxkkGRYUIC8gJScpLCwsFR4xNTAqNSYrLCkBCQoKDgwNGQ8PFzUiHiM1NSkxLTU1LC01MywzLCwxNTUpNSouNS01NTUtKjUvKikvLS0yNiwtLCkxMCk1LC4pNf/AABEIAMIBAwMBIgACEQEDEQH/xAAcAAABBAMBAAAAAAAAAAAAAAAAAQIDBwQFBgj/xABGEAACAQIDAwkFBAgFAgcAAAABAgADEQQSIQUxUQYHEyJBYXGBkTJygqGxFCOSojNCQ1JzstHhU2Jjg8Hi8BUXVGSTwtL/xAAZAQEAAgMAAAAAAAAAAAAAAAAABAUBAgP/xAAeEQEAAgEFAQEAAAAAAAAAAAAAAQIDBBESITFBE//aAAwDAQACEQMRAD8AtI0PCNNI8Jm5YmSBhZe75QsJmZI00hAxrQtJzQEaaEBiuRuki4k9x8ow0jEynhAyVxQ7V+kkWuh/uJgwvA2Qsd1vlFyia0GPWsw7TAz8ohlExVxZ7QI8YsdoMCUqOETKIgrKe2OgAAjso4RsdAcoEkUCRCPBgTACOyiMUx4gGUQtFhALQtCEBLQtFhAS0WEIBEtFhAIQhA11oWhC8AtEyx0IDcsTLHwtAZliZJJaFoERpxpoiT2iWgYxw8aaJmXaGWBhmmYlpmFYmSBiXihpkGkIw0YCLWbjJFxPESHozDKYGUuIHhJVqDsMwLGLeBs1MkUzVq5G4yZMU3jA2MJiLjuI9DJlxSnugSwiBgdxiwCEIQCEIQCEIQCEIQNaxmp2nylw2HZVr1UQt7IY6kcbDW3fNq8prnUwBTFUq/Y16Tnw6y/It6QLTwXKbB1SFp4iizMQFUVEzEnsC3uTNrPOFCuyOrqbMjK6ngykEH1AnoXZuOWtRp1l9mrTWoO4MoNvnaBlRYQgEIRrNAdCRrVBkkAhEJgDAW0LRYQG2iER0IDMsblkhESA3LFyRwjgIEXRCL0MltFAgRChF6EydZIBAxejPCPWoR2mZYELQIFrmPFfujzTHCIaIgKKgjpF0PfDozAlhIxeKHgPhEvCBrmE4fnO2T0uDqEDrIOkXxTU/lzCdyZr9r4cPSYEX0v/AF+UDzzQe6gy4Oa3anSYM0ieth6hT4H6y/MuPKVHXwho161A/s6jBfdv1T+ErOu5s9p9FjejJ6uIplPjXrL8gw+KBcgaLeYbYoDtmI/KXCq2VsRSVuBq0wR4gmBt7zE2kzCm2XQ20PDvktHEKwDKwZTuIIKnwI3wrC4I4giBQScosclSqr4msKiVGV7VXGoNjYA2A04S4OQW22xOBps7FqtMtSqkm7Mym4Y95Ur85VPLvAdDtBmHs11zfGvVb6KfinQc1O1smIq4cnq1kzr/ABKe/wBVJ/DAtDH1itNmAuQNPHsvKjoc6uPzPdaIIZlKGm9lIPs3zAy3KpDKRxFpRXK/AdBtCqNy1/vV94+0PxA/igXrsraC16FKuvs1aauO641XyNx5TKnB81W182FqYdjrh6l1/h1Ln5MH9RO6DwHQjc8b0ogSRsUNEYwAR4kIqSVTAeIzEVwis7EBVBZidAABckmOBkGPoh6TqdQVN/CBFsXlDhsUGOHqrUyWzWDC172OoFwbHUcJm/8AiFIOKbVEFRvZUuodvBSbmVHzUVzQ2hWwrdorUfipPmU/hD+sl5yKbYfamGxS73W1/wDPScOv1t5QLjEJFhq4dFdfZdQ694YXHyMlgEIQgEIQgEIQgFoQhA10jqrcGSxjQKP5x9ndFjUq9lVSre8ht/KV9JpcHimpVadVfapurjxUg2lkc6+ys+FNQDWkRVHgNG/KSfKVdSa6g90DqOUXLSrXJSkSlI6GxszDgT2DunNTO2Lsepiay0qfbq7diIN7H+nEzvDzY0Slgz3tvzWPjw+UDhdjbdxGFfPQcrr1l3037mXcfrwIlvbA5VpjMM1RBlq0wBVp31QntHFTrY9xHZKe5RbArYKoA5L0XNla2oP7rd/1k3JzbbYXEJWGqezVUfr0m9oePaO8CBj7a2hXrV6q4psz0argCwCrrbqgbhoJHhMW9J1qU2KuhurC1wbW7e4mWHyg5vqVZnxdKob1kVrrbKRlFnFx2ixlX4ZHUvTqEl6bsrE2vcG3Z3gwOjHLfaH/AKhvwUv/AMzU7T2pVxFRTXbOygshsqkajMOqBf8AV9Z1fJTkZSxeH6XOwZXam4GWwIsR2dqkTYbR5rqYpsy1HzBSFPV0J7d3hA4vZO2a2GcvQbKzLkbRSCtwbWPeBN3R5ydoKfbQi4uDSTUcLgaTkMKHAKOSXRmVr77g9vnceUs3YnIDDV6FGuGcrURXIuuh/WXd2EEeUDT4znOxwxFVU6NUBvTBp5r02F1YknUlSp85HtjnCxNUAUiaQsMxX2y1tbHsF77tZBzibAXDYig9NctNk6EjWwK6rv8A8p/LGciuT64vElHPUpoajC9i2oAHhc6/3gZWwecXF0HHSu1elfrq5u4HFHOoPcbj6y0n27SbC/aqbZqRQuD26XuCOwixBHdK05a8gDQQ4jDXKoL1KZuRlG9l4EcOG6azkttw9HWwhP3WKRxT/wAlfIQtve0U9+WGY97dJW5XYh7MjZFOoAAJt3kibfYXLeoHWniLMrMFzgBWW5tcgaEek5jkkKdSpQWoLq16ZB/eKkLfzt6zfbc5BMPvMHo3bTJ6jDz9k/LwkavKe4lc5fwptjtTqY9brljy1GAakDSap0pYXDBVUgA2JsdTfh2GbPkvyjTG4c1lUoQ7U3QsGKkAEa2G8EHdOf5c7Cq19ljOAcTRRKnVub1EXUKbAm4zDxM0/NK2IStVRqTijVphmYqQqVVPVvfiCw9JJU09S1e0m+x7fFTcrVKNc+6T0dT5Z/WdTzv4C+DSsN+Hqo/lfKf5h6TS872By18LXG5i9Fj7wuv0edhiF+3bHF9TWwoB/iZMp/OPlDDTbB5yqGHw2Do1lqMxpsmZQuUCm+XUki5yZTYcROn2ly7wtDE0sNUz5qyq6uFHRBGa2YsSNO3S+kp7Y+BbE7Oroo+/whTFUh26ApUTzCr52i7R2iK+Dwdb9fC1Ps78TQqr1CfAqV8hxgWvtXnMweHrVaNQVS1E0w5WmMo6S2Uglhcai53TOrcuMGtTDUyzZsUgqUzlOULcDrNuBBOo7JS+2cSK/QVWOtSnUwOIJ3l0v0bnvIuPFDBscxwtIVP0uAxGR+PRVOo/lmyN8RgXF/5h4Hp/s+dw4rthyTTYIKii5BJ7LXN+4yWpy7wKriGNUgYWqKNX7upcOWC2AtcjMQL7tZS+1ahqVS6fpKyLUHH7XhWysPFlA8bmZB2glSpVJP3ePwyF+6ppSdj3g9G/iIF+UK6uiupurqGU8QRcSScjzYbXNfZ6K36SgxpOO0EH+ub0nXQCEIQNdEMWEDU8oMEKlB1YXBBB90ix+s8/rRNN6lFvapOyHyNr/L5z0hXS4I4giUXy72f0O0C1rLXUH416rfRT5wNzzX40Li3pH9tTuvv09bfhL+ktpUnn7ZG0DQxFGuP2VRXPeoPWHmtx5z0FQcEAg3BAIPEHcYHO8tNgLiMNUQjUroeDDVW8jaUhhibFWFmQlWHAg7vW48p6QxFLMpHEWlD8stndBtCppZa46Qe8dGH4hf4oFkc220+mwJosbth2NP8A221T/wCw+GV7y62b0G0GNrLXXN8Y6rfRT8U2fNntToscKZPVxKGn8a9ZPow+Kbvnb2TmoLXUa0XD/C3Vb55T5QMHmp2nlxNXDk6V0zr/ABKf9VLfhlp1aQII4i08+7F2maFehiB+yqK5HFb9ZfNbjznoSk4ZQVN1IBU8QRcH0gURy22b0G0KmllrjpB725h6i/xTu+abamahVwxOtF+kT+HU3jyYH8cxOd7ZN6KYhRrRcE+49lb55TOY5v8Aa/Q4+gxNkrfcPwtUtlPk4SBYHOZsbpsFUKi70x0q8bprbzXMPOVxyF2x0ONw9QmyOehqcMtTq3Pg2VvKXjjKOamw7p572ngPs+Kr4fcEclPcbVfkR6QPQuJw4dCpG8fOUFyh2UcJjatEXCE9LR7lJ3DwII+ES7eSm1vtOCoVjqxQLU/iJ1X9SL+c4jnf2T1KWJUa03yt7j6fzAfigczhKxVlfctf7xCNAtUGzqOFm+RWWBsrl0tguIUhhoXUXB7yu8HwvOQ5B4Kni6eIwdTeMuJontU6I5U//H85m4vkri6N7r0qjcy6NbvB0+c4Wras71WmLLizUimb2PqzsBj6VZM1Ng67tOw8CN4PjJ6dEA6CVJsLbrUK+ZbhlOWrTNwWXtUj6HsNpbVHEK6K6m6uoZTxBFxN6X5I2p0/4zExO8S5HnW2f0mz3cb6JWqPhbX8paJzW47pdnvS7aVR1Hu1AHX8xf0nS7cwgrYarTO50ZT4MCD9ZW3M5jSmIrYdt7Ujp/qUXt9Gb0nRER8lbYbblbDnRK1SrTA/y1l6RPzBBNJyr2O2ExWJwwH3WIVqtEdntBig911Fu63GbvnFpHDbVoYlNM6gj36Lhx8io8p0/ObsT7Tg1xVEXqUQK9O29kK3ZfNdfFRAqIOxVrftglZOHTUwMw8bfXvm32hQD0KGJX9Hiqf2SuexayL9058Uyj4IzY+zjiKOIp0/0ij7ZheOZPbpDxDP6Lwm65F4NMVhcZgibCtT+00P9Oora28GYHwWBy6VmGV9cwPTLb/FpDJXp+JUX8fGbHa2DVKgP7GshxVK27oqoyYmkPdJLAcAI/ZWz3rU8RSAtiqZNZF7RiaGjp8SZvObXC4YYrZJakL1dnv09Je00XBFSj4dVx+GBs+ajabU8ZUoVNDXUhx/7mlbMfiXKw45mlvSiaFfojg9oUvYLpQqH92qgvQc+KHIfCdxyT2/WG0sTha9Vqi1bV8MWN/unGdAOwAdddOAgd9CEIGuhCEBjCVnzt7KvRWsBrScN8LdVvnlPlLOM0XKvZorYeoh3MjIe4MLX9bQKIRrgHiJdvN7tTpsBRubtRvQbj1PZ/IUlHYcEZkb2kYqw4EGx+YMsPml2nlrVsOTpVQVU95DZvVWH4YFqNKv53dldSniFGtJxf3X0P5gstATRcrtlivhalM/roy+FxofI2MCkMHi2pvTqp7VNkqL4qQR9Jd21aKYvBXGtOvRuPcqJ/f5Sh8NcAq2jISrDgQdR63lw82m0elwJoseth3al/tt1kPzYfDAp+lTZC9NvapuyN4gkH5gy7ubravTbPpAm70L0G42S2Q/gK+hlX8u9m9BtBmtZcQufuzjqt9FPxTdc1u2hSxT0GNlxKjLw6VLkDzUsPIQLI5S7NWvhqlNtzoynwYWv9DKApKyFkbR6TlTxDKbX9QZ6Pcggg9otKQ5fbKNDHs9rJiBm7ukFgw/lPxQLi5PbVGJwlCv21KYL91QaOPxBpWfOxsro8RRxIGj3pP82Q+hb0EzObHlOtPPhKrAB26SgSbDMRZqfibAjz4ibfnErUK2GaiXUV2t0K/rGoDddBuuQRfvgYHNHtf9PhWPDEU/ktQD8h9Z03L/AAoqYDEL/pOR4hcw+aiU7yb242HrUsQguUuCpNgylSCpPZofpO029zjUa+FemiOtSohWxClRdSL5gdd/CBzvNzjuj2hhj2VM9I+DIbfmCy3NmcocNiC60nu1MlWBBB03kA7xKb5HUL4/BqP8dD5Lcn5AzoNuYVsLjnsSq1fvabAkWf8AWAPG9/UTS1prG6Rp8VctuMzs2XODs5adWjiEFrt0b27Qb29NR5zoOTePqHZ1VadjVol1p5r21XMl7dmYkTjcftKpXVVrNmCEMNANRuJtvnacgsGRh6rNurOMveqrbN6k+k5VtyvvCfmwzi0vG8/enJ8kecPFVcVSpYl16KszUWUIi5KjaIb2v7Vhv7TMHBv9k2+b6K2JVvgxAyt83PpMnafN1ijjqzUQqUalQVUct7DNq1gNdGufSRc5+Ceni8NWJGapRNN2AsDUSzZhw1b5SQqHSc8OAvhadcDWhWRj7pOU/Mr6ToOQ2LFfZlAHUorUG/2zZfy5DI9t0xjdlEjU4jChx3O1O49Gt6TnOZfaealXoHeClYDxGR/5U9YGn2dsipgttLRSm7Umq9ImVWNqFW6VF03Zbt+EGbrZvJDFYbbIqUad8KzmqWuoRQ4K1aYB1O8sAO6WOaYve2oj4HGNyCddqjG0qipRazVUsSzOAVNtwAZDYnjrabPYPIalhcRiaquxXE5vu7KKaZiC1ha56wuOF50d4uaBpsDyJwNKi9AUQ1Ko/SMrkuCwbMNCbWB3CbilhUU3VFU5QtwoByjcunZ3R3SQ6UQHwkfTCEDChEiwAzGxVLMpHETJjHECgOV2B6HaFUWstYCqPE6N+YH1hyd2n9nxdCt2JUGf+G3Vf8pM6nnb2XYU64H6OplPuv8A9QHrODBuPGB6SQyPE0sykcQZpeRG1OnwFBybsqdE/v0+rc+IAPnN+YHn/lbs/oNoVRay1vvV8W9r8wb1m+5sNqdHjeiJ6uJplP8AcS7L8s4+KZ3O7sqwpYhRrTfK3uv/ANQHrOHwONalUp1k9qm6VF8VIIHygWlzl8mziMPnpi9WkekS282HWTzHzAlTYbEHqspIZSCCDYhgbgjhxnoqky1aSsNUqIrr7rAEfIyteVnNo5qNXwlgWJL0zorE72W3sk8N3hA1bc5GMNMJ1M4FukAOY9+Xdf8A7tJdn0H2ngsRSqOWxNGoK9J2JJ64IsT+7cEd2ccJr8LyExrmxQJxLEW+V5YXIrkWuELVGYvVdMhO5ApIJAXt1A1PDsgU4VZWanUUrUQ5XU7wZIjNmUrcvcZd5bNfS3E3l37Z5G4XEkNUpgsNxGjDuuNbd0NmcksPQN6dNQR+ta7fiOsCkdo4RqWJqIylM+WsqkWKhxmy+RJHwzP2ZybxOIXPSTMhYrmzCwI3g8N49Z0nOzsjI9HEqNATSfwN2X55h5ybmm2mBWrYZt1RRWp++mjAeKkH4IG45C8hThqn2iswarlK01F8qZhYtc72tp3XM7DaGyaVZctRAw7xMtVjoHO4fkbhkN1TyJJA8jN/QphQAOyLFBmNtm02m3snkTgud3Z5bBpVUXNGqj99ich/mHpO7zRrgHQ6zLVzvN+ah2YiVEZShqImZSuZC2ZWF+zrW+Ga3kZyKr4THV6zOopM1YIguS1N2DLc6BbEDjunZiwFhuiq3DWBkdJF6SQimfCSCkPGAvSxQTHBI8KIDApj1omSCOEBnQiEkhA1oixoiwFjSI6JA5vltsfp8LUQDVkYD3t6n8QEpXZ2yq9RRlpOez2T/wAz0Y6A75itgFvewgctza7IxOHo1VrgBKjrUprmuwOWzXFrC4CdvZO1kVOmBuksDXba2LSxNJqVUXRhYi9r63Go1Gomr2byMw1FgUpqCu42uR6zpYloCIIMsWF4EXQjhHqsdEvAWIRC8S8DneXGx/tGDq0x7RQ5PfHWX5gesprk3tY4fEUK/wDhVFLjtKbnX8JYT0FWQMCD2icjQ5vMGlZqpTPnqGoVc3QEm5AXdbXtvA7FKgIBBuCAQewg7jFLSCmQAFAAAAAAGgAGgAG4R9if7wHFo01I4UeJkioBuECMXO4R4ontPpJBFEBq0hw9ZIIkWA4RwjRFEB4jhGCOEB4jhGAxwgPhEvEga0R0YI6AsIl4QFiQvEvAWES8S8B14XjLxC0B94l4wtGmpAkzRC0hNSJcwJS8b0kYBHqOEBNTFFIduskFIyQIIEarwjwsdCAlosIQFEURIsBYsSLAURREiiA4RwjBHCA8RwjBHAwHXhEhA1gMdeRAxwMB94XjM0TNAeTC8jLxjVYExaNLzHNaNNQwMg1Iw1ZDeORSdwvAXOYSVMKe3STLh1Hf4wMZVJ3SZcOe3STwgMWiBHwhAWJCEAhCJAIsSLABHCNiwHRY2LAWLEEWA4RRGxRAeI5RBKclAgJkhHQgaImIXjTSbu9Y37O3d6wHGsIw14fZm7vWKuEY7hAjNQxJlJs1u0gfMzITAKOy/jA16ITuF5OmDPbp8zMlayajMosSpBNtQbW174vTLe2ZdQCNRYg3sQfIwGJhlHf4yWItRTuZTYX0IJtYG9h4j1jFxKEXDdhO5twF77uGvfAkhI1xKFS2YWAuddRv7PIx3Sr++v4hAdCMFZbXzL6j/vskii4BuOsLjXfpf6QEhGmsoJUsARYEE23i4379Ihrpr1hoQN/ad3/PpAfCN6VdesuguesNBxkYxaH9Ya+P9PD1HGBNEkZxSC4LDTfo1vG9vOPFRdOsNQCLmx1Nhoe/SA6Edk1tpffa+tuMYaijey6Xv1h2b4DoRpqKNSy9v6w7N/8Ax6xBWS9sy3vl3jU2Gg47xAkiyL7Sl7Z11BPtDst/UR4qLa+ZbXtfMN9r29ID4sZTcG+Vgbb7EG0mSiTAaBMhKXGORAI6ARCYMwAud01eMrO+g0Xx1PjAnfayAkAE94tYxZrPs7d3rCBkQhCA+kNZlwhAIRIQInoqd6g6g6gfv3/5PrEpUl6ug0AtoNNDu9T6whAYaKgmyj2OA/dA+gEe9BbqAo0VraDh/c+phCAxqC2bqrqBfQa9Y745MOm/KtwdDlFxZmtCECNsMlj1V03dUafd9nzmUo0HcB9IQgQYiip1Ki9zrYX9kD6Rhw6adVf1/wBUdhsPlFhAfSor+6Ncw3Dde3/A9I37Mn7i8PZHFoQgIlBSdVG8dg/fA+gEbTpLnOg0p0iNBobsbjzAhCBmSP7Ml75FvfNfKL3zHXxhCBjV6ChkAUAZKmgAtuWM6JenQAC1qptYWuCoB9CR5whAfg8OlmGVbZyLZRawYG3heOWmtr2F/Afuf2HpCEDJo0lG4AeAAmaIQgEIQgYWOOo8JjQhAIQhA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pic>
        <p:nvPicPr>
          <p:cNvPr id="5130" name="Picture 10" descr="https://encrypted-tbn0.google.com/images?q=tbn:ANd9GcTIgMsMiTbCFoLOAccl8SSjqw2ncSUDNdfU6sU9IimTDyJY1DeYj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4" y="19175"/>
            <a:ext cx="1163960" cy="87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0898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Que sucede cuando vemos una pagina Web?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C" sz="2000" dirty="0" smtClean="0"/>
              <a:t>Navegador</a:t>
            </a:r>
          </a:p>
          <a:p>
            <a:r>
              <a:rPr lang="es-EC" sz="2000" dirty="0" smtClean="0"/>
              <a:t>Link</a:t>
            </a:r>
          </a:p>
          <a:p>
            <a:r>
              <a:rPr lang="es-EC" sz="2000" dirty="0" smtClean="0"/>
              <a:t>Red</a:t>
            </a:r>
          </a:p>
          <a:p>
            <a:r>
              <a:rPr lang="es-EC" sz="2000" dirty="0" smtClean="0"/>
              <a:t>Servidor</a:t>
            </a:r>
          </a:p>
          <a:p>
            <a:r>
              <a:rPr lang="es-EC" sz="2000" dirty="0" smtClean="0"/>
              <a:t>Archivo HTML</a:t>
            </a:r>
          </a:p>
          <a:p>
            <a:r>
              <a:rPr lang="es-EC" sz="2000" dirty="0" smtClean="0"/>
              <a:t>Red</a:t>
            </a:r>
          </a:p>
          <a:p>
            <a:r>
              <a:rPr lang="es-EC" sz="2000" dirty="0" smtClean="0"/>
              <a:t>Archivos de imágenes</a:t>
            </a:r>
          </a:p>
          <a:p>
            <a:r>
              <a:rPr lang="es-EC" sz="2000" dirty="0" smtClean="0"/>
              <a:t>Navegador</a:t>
            </a:r>
            <a:endParaRPr lang="es-EC" sz="2000" dirty="0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C"/>
          </a:p>
        </p:txBody>
      </p:sp>
      <p:pic>
        <p:nvPicPr>
          <p:cNvPr id="6146" name="Picture 2" descr="https://encrypted-tbn0.google.com/images?q=tbn:ANd9GcT3cSJqupBZJNjd2M8CryBUP68L0qUn-y2h1YhwWMcmbgfF7mTxs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575"/>
          <a:stretch/>
        </p:blipFill>
        <p:spPr bwMode="auto">
          <a:xfrm>
            <a:off x="4777644" y="1772815"/>
            <a:ext cx="3250740" cy="350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01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Que sucede cuando vemos una pagina Web?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C" dirty="0" smtClean="0"/>
              <a:t>Navegador</a:t>
            </a:r>
          </a:p>
          <a:p>
            <a:pPr lvl="1"/>
            <a:r>
              <a:rPr lang="es-EC" dirty="0" smtClean="0"/>
              <a:t>Muestran las paginas Web</a:t>
            </a:r>
          </a:p>
          <a:p>
            <a:endParaRPr lang="es-EC" dirty="0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C"/>
          </a:p>
        </p:txBody>
      </p:sp>
      <p:pic>
        <p:nvPicPr>
          <p:cNvPr id="7170" name="Picture 2" descr="https://encrypted-tbn2.google.com/images?q=tbn:ANd9GcQ9ha_unB4d-csAW1gxM9FcMj54esa0-9F6ZDYG7EwuovfpQQJ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628800"/>
            <a:ext cx="4032448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7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Que sucede cuando vemos una pagina Web?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C" sz="2400" dirty="0" smtClean="0"/>
              <a:t>Link</a:t>
            </a:r>
          </a:p>
          <a:p>
            <a:pPr lvl="1"/>
            <a:r>
              <a:rPr lang="es-EC" sz="2000" dirty="0" smtClean="0"/>
              <a:t>En un navegador podemos </a:t>
            </a:r>
          </a:p>
          <a:p>
            <a:pPr lvl="2"/>
            <a:r>
              <a:rPr lang="es-EC" sz="1800" dirty="0" smtClean="0"/>
              <a:t>Dar clic en un link en la pagina web actual</a:t>
            </a:r>
          </a:p>
          <a:p>
            <a:pPr lvl="2"/>
            <a:r>
              <a:rPr lang="es-EC" sz="1800" dirty="0" err="1" smtClean="0"/>
              <a:t>Tipear</a:t>
            </a:r>
            <a:r>
              <a:rPr lang="es-EC" sz="1800" dirty="0" smtClean="0"/>
              <a:t> un URL de una pagina (</a:t>
            </a:r>
            <a:r>
              <a:rPr lang="es-EC" sz="1800" dirty="0" smtClean="0">
                <a:hlinkClick r:id="rId2"/>
              </a:rPr>
              <a:t>http://www.fiec.espol.edu.ec</a:t>
            </a:r>
            <a:r>
              <a:rPr lang="es-EC" sz="1800" dirty="0" smtClean="0"/>
              <a:t> )</a:t>
            </a:r>
          </a:p>
          <a:p>
            <a:pPr lvl="2"/>
            <a:endParaRPr lang="es-EC" sz="1800" dirty="0"/>
          </a:p>
          <a:p>
            <a:r>
              <a:rPr lang="es-EC" sz="2400" dirty="0" smtClean="0"/>
              <a:t>Red</a:t>
            </a:r>
          </a:p>
          <a:p>
            <a:pPr lvl="1"/>
            <a:r>
              <a:rPr lang="es-EC" sz="2000" dirty="0" smtClean="0"/>
              <a:t>El requerimiento de los datos del URL es ruteado a través del Internet hasta que se encuentre una ruta hacia el Servidor Web</a:t>
            </a:r>
            <a:endParaRPr lang="es-EC" sz="2000" dirty="0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C"/>
          </a:p>
        </p:txBody>
      </p:sp>
      <p:pic>
        <p:nvPicPr>
          <p:cNvPr id="8194" name="Picture 2" descr="https://encrypted-tbn0.google.com/images?q=tbn:ANd9GcSem59S1Hdx8VSpCuH-E2MAKLOcFc2HI84nPB1wmiUBa-d_Ctgp3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772816"/>
            <a:ext cx="3960440" cy="383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46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Que sucede cuando vemos una pagina Web?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C" dirty="0" smtClean="0"/>
              <a:t>Servidor Web</a:t>
            </a:r>
          </a:p>
          <a:p>
            <a:pPr lvl="1"/>
            <a:r>
              <a:rPr lang="es-EC" dirty="0" smtClean="0"/>
              <a:t>Acepta el requerimiento del navegador</a:t>
            </a:r>
          </a:p>
          <a:p>
            <a:pPr lvl="1"/>
            <a:r>
              <a:rPr lang="es-EC" dirty="0" smtClean="0"/>
              <a:t>Usa el URL para determinar quien quiere que para luego obtenerlo</a:t>
            </a:r>
            <a:endParaRPr lang="es-EC" dirty="0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C" dirty="0"/>
          </a:p>
        </p:txBody>
      </p:sp>
      <p:pic>
        <p:nvPicPr>
          <p:cNvPr id="9218" name="Picture 2" descr="https://encrypted-tbn1.google.com/images?q=tbn:ANd9GcT_V6B8Km09rtHeYkarq206Kv1xM80ey3u79xczgdkgXURWGvmNFQ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6" r="73282" b="20176"/>
          <a:stretch/>
        </p:blipFill>
        <p:spPr bwMode="auto">
          <a:xfrm>
            <a:off x="0" y="2319734"/>
            <a:ext cx="914400" cy="278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://2.bp.blogspot.com/-PbUxIiiUueI/TWEd1SCNw7I/AAAAAAAAACc/4q79XNcFufg/s1600/jsp_tut_JSP_insid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342" y="1539204"/>
            <a:ext cx="4702154" cy="368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33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Que sucede cuando vemos una pagina Web?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C" dirty="0"/>
              <a:t>Red</a:t>
            </a:r>
          </a:p>
          <a:p>
            <a:r>
              <a:rPr lang="es-EC" dirty="0" smtClean="0"/>
              <a:t>El archivo requerido es enviado a través de la red al navegador o cliente que lo solicitó</a:t>
            </a:r>
          </a:p>
          <a:p>
            <a:pPr lvl="1"/>
            <a:r>
              <a:rPr lang="es-EC" dirty="0" smtClean="0"/>
              <a:t>El navegador interpreta el HTML y </a:t>
            </a:r>
            <a:r>
              <a:rPr lang="es-EC" dirty="0" err="1" smtClean="0"/>
              <a:t>renderiza</a:t>
            </a:r>
            <a:r>
              <a:rPr lang="es-EC" dirty="0" smtClean="0"/>
              <a:t> la pagina acorde a las instrucciones.</a:t>
            </a:r>
            <a:endParaRPr lang="es-EC" dirty="0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C"/>
          </a:p>
        </p:txBody>
      </p:sp>
      <p:pic>
        <p:nvPicPr>
          <p:cNvPr id="5" name="Picture 2" descr="https://encrypted-tbn0.google.com/images?q=tbn:ANd9GcSem59S1Hdx8VSpCuH-E2MAKLOcFc2HI84nPB1wmiUBa-d_Ctgp3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467853"/>
            <a:ext cx="2736304" cy="265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encrypted-tbn2.google.com/images?q=tbn:ANd9GcQ9ha_unB4d-csAW1gxM9FcMj54esa0-9F6ZDYG7EwuovfpQQJ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626" y="4415172"/>
            <a:ext cx="2185211" cy="218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72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Que sucede cuando vemos una pagina Web?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C" dirty="0" smtClean="0"/>
              <a:t>Imágenes</a:t>
            </a:r>
          </a:p>
          <a:p>
            <a:pPr lvl="1"/>
            <a:r>
              <a:rPr lang="es-EC" dirty="0" smtClean="0"/>
              <a:t>Si la pagina Web que fue solicitada contiene imágenes, el navegador </a:t>
            </a:r>
            <a:r>
              <a:rPr lang="es-EC" dirty="0" err="1" smtClean="0"/>
              <a:t>envia</a:t>
            </a:r>
            <a:r>
              <a:rPr lang="es-EC" dirty="0" smtClean="0"/>
              <a:t> el requerimiento al servidor para obtener las imágenes</a:t>
            </a:r>
          </a:p>
          <a:p>
            <a:pPr lvl="1"/>
            <a:r>
              <a:rPr lang="es-EC" dirty="0" smtClean="0"/>
              <a:t>Cuando las imágenes le llegan al cliente, el navegador puede insertarlas en la pagina</a:t>
            </a:r>
            <a:endParaRPr lang="es-EC" dirty="0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C" dirty="0" smtClean="0"/>
              <a:t>Formatos de imágenes</a:t>
            </a:r>
          </a:p>
          <a:p>
            <a:pPr lvl="1"/>
            <a:r>
              <a:rPr lang="es-EC" dirty="0" smtClean="0"/>
              <a:t>GIF</a:t>
            </a:r>
          </a:p>
          <a:p>
            <a:pPr lvl="2"/>
            <a:r>
              <a:rPr lang="es-EC" dirty="0" err="1" smtClean="0"/>
              <a:t>Graphics</a:t>
            </a:r>
            <a:r>
              <a:rPr lang="es-EC" dirty="0" smtClean="0"/>
              <a:t> </a:t>
            </a:r>
            <a:r>
              <a:rPr lang="es-EC" dirty="0" err="1" smtClean="0"/>
              <a:t>Interchange</a:t>
            </a:r>
            <a:r>
              <a:rPr lang="es-EC" dirty="0" smtClean="0"/>
              <a:t> </a:t>
            </a:r>
            <a:r>
              <a:rPr lang="es-EC" dirty="0" err="1" smtClean="0"/>
              <a:t>Format</a:t>
            </a:r>
            <a:endParaRPr lang="es-EC" dirty="0" smtClean="0"/>
          </a:p>
          <a:p>
            <a:pPr lvl="1"/>
            <a:r>
              <a:rPr lang="es-EC" dirty="0" smtClean="0"/>
              <a:t>JPEG</a:t>
            </a:r>
          </a:p>
          <a:p>
            <a:pPr lvl="2"/>
            <a:r>
              <a:rPr lang="es-EC" dirty="0" err="1" smtClean="0"/>
              <a:t>Joint</a:t>
            </a:r>
            <a:r>
              <a:rPr lang="es-EC" dirty="0" smtClean="0"/>
              <a:t> </a:t>
            </a:r>
            <a:r>
              <a:rPr lang="es-EC" dirty="0" err="1" smtClean="0"/>
              <a:t>Photographic</a:t>
            </a:r>
            <a:r>
              <a:rPr lang="es-EC" dirty="0" smtClean="0"/>
              <a:t> </a:t>
            </a:r>
            <a:r>
              <a:rPr lang="es-EC" dirty="0" err="1" smtClean="0"/>
              <a:t>Experts</a:t>
            </a:r>
            <a:r>
              <a:rPr lang="es-EC" dirty="0" smtClean="0"/>
              <a:t> </a:t>
            </a:r>
            <a:r>
              <a:rPr lang="es-EC" dirty="0" err="1" smtClean="0"/>
              <a:t>Group</a:t>
            </a:r>
            <a:endParaRPr lang="es-EC" dirty="0" smtClean="0"/>
          </a:p>
          <a:p>
            <a:pPr lvl="1"/>
            <a:r>
              <a:rPr lang="es-EC" dirty="0" smtClean="0"/>
              <a:t>PNG</a:t>
            </a:r>
            <a:endParaRPr lang="es-EC" dirty="0"/>
          </a:p>
          <a:p>
            <a:pPr lvl="2"/>
            <a:r>
              <a:rPr lang="es-EC" dirty="0" smtClean="0"/>
              <a:t>Portable Network </a:t>
            </a:r>
            <a:r>
              <a:rPr lang="es-EC" dirty="0" err="1" smtClean="0"/>
              <a:t>Graphics</a:t>
            </a:r>
            <a:r>
              <a:rPr lang="es-EC" dirty="0" smtClean="0"/>
              <a:t> </a:t>
            </a:r>
            <a:endParaRPr lang="es-EC" dirty="0"/>
          </a:p>
          <a:p>
            <a:pPr lvl="2"/>
            <a:endParaRPr lang="es-EC" dirty="0"/>
          </a:p>
        </p:txBody>
      </p:sp>
      <p:pic>
        <p:nvPicPr>
          <p:cNvPr id="12290" name="Picture 2" descr="https://encrypted-tbn0.google.com/images?q=tbn:ANd9GcRzLePh5X5poCToMrYFNk_SmNOsnkOeFa9CU10k4No3R52ngVxgC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127" y="5301208"/>
            <a:ext cx="1549873" cy="155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encrypted-tbn2.google.com/images?q=tbn:ANd9GcRdwCV1YikJnvsYihlnoO3y02G_f6Z7c6JiWrVkfDEvfI2n8cN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124" y="0"/>
            <a:ext cx="1613046" cy="126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89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Tendencias en el web</a:t>
            </a:r>
            <a:endParaRPr lang="es-EC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C" dirty="0" smtClean="0"/>
              <a:t>Introducción al Web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15886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C" dirty="0" smtClean="0"/>
              <a:t>Tendencias del Web</a:t>
            </a:r>
            <a:br>
              <a:rPr lang="es-EC" dirty="0" smtClean="0"/>
            </a:br>
            <a:r>
              <a:rPr lang="es-EC" dirty="0" smtClean="0"/>
              <a:t>Aplicaciones ricas para el Web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C" sz="2400" dirty="0" smtClean="0"/>
              <a:t>Entorno </a:t>
            </a:r>
            <a:r>
              <a:rPr lang="es-EC" sz="2400" dirty="0"/>
              <a:t>estático, con páginas en </a:t>
            </a:r>
            <a:r>
              <a:rPr lang="es-EC" sz="2400" dirty="0" smtClean="0"/>
              <a:t>HTML</a:t>
            </a:r>
          </a:p>
          <a:p>
            <a:pPr lvl="1"/>
            <a:r>
              <a:rPr lang="es-EC" sz="2000" dirty="0" smtClean="0"/>
              <a:t>Pocas actualizaciones</a:t>
            </a:r>
          </a:p>
          <a:p>
            <a:pPr lvl="1"/>
            <a:r>
              <a:rPr lang="es-EC" sz="2000" dirty="0" smtClean="0"/>
              <a:t>Ninguna interacción con el usuario</a:t>
            </a:r>
          </a:p>
          <a:p>
            <a:pPr lvl="1"/>
            <a:endParaRPr lang="es-EC" sz="2000" dirty="0"/>
          </a:p>
          <a:p>
            <a:r>
              <a:rPr lang="en-US" sz="2400" dirty="0"/>
              <a:t>Web 2.0 </a:t>
            </a:r>
            <a:r>
              <a:rPr lang="en-US" sz="2400" dirty="0" smtClean="0"/>
              <a:t>conference</a:t>
            </a:r>
          </a:p>
          <a:p>
            <a:pPr lvl="1"/>
            <a:r>
              <a:rPr lang="en-US" sz="2000" dirty="0" smtClean="0"/>
              <a:t>Dale </a:t>
            </a:r>
            <a:r>
              <a:rPr lang="en-US" sz="2000" dirty="0"/>
              <a:t>Dougherty de </a:t>
            </a:r>
            <a:r>
              <a:rPr lang="en-US" sz="2000" dirty="0">
                <a:hlinkClick r:id="rId2"/>
              </a:rPr>
              <a:t>O’Reilly </a:t>
            </a:r>
            <a:r>
              <a:rPr lang="en-US" sz="2000" dirty="0" smtClean="0">
                <a:hlinkClick r:id="rId2"/>
              </a:rPr>
              <a:t>Media</a:t>
            </a:r>
            <a:endParaRPr lang="en-US" sz="2000" dirty="0" smtClean="0"/>
          </a:p>
          <a:p>
            <a:pPr lvl="1"/>
            <a:r>
              <a:rPr lang="es-EC" sz="2000" dirty="0" smtClean="0"/>
              <a:t>Craig </a:t>
            </a:r>
            <a:r>
              <a:rPr lang="es-EC" sz="2000" dirty="0" err="1"/>
              <a:t>Cline</a:t>
            </a:r>
            <a:r>
              <a:rPr lang="es-EC" sz="2000" dirty="0"/>
              <a:t> de </a:t>
            </a:r>
            <a:r>
              <a:rPr lang="es-EC" sz="2000" dirty="0" err="1"/>
              <a:t>MediaLive</a:t>
            </a:r>
            <a:endParaRPr lang="es-EC" sz="2000" dirty="0"/>
          </a:p>
        </p:txBody>
      </p:sp>
    </p:spTree>
    <p:extLst>
      <p:ext uri="{BB962C8B-B14F-4D97-AF65-F5344CB8AC3E}">
        <p14:creationId xmlns:p14="http://schemas.microsoft.com/office/powerpoint/2010/main" val="40125164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Protocolos</a:t>
            </a:r>
            <a:r>
              <a:rPr lang="en-US" dirty="0" smtClean="0"/>
              <a:t> </a:t>
            </a:r>
            <a:r>
              <a:rPr lang="en-US" dirty="0" err="1" smtClean="0"/>
              <a:t>utilizados</a:t>
            </a:r>
            <a:endParaRPr lang="en-U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2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C" dirty="0"/>
              <a:t>Tendencias del Web</a:t>
            </a:r>
            <a:br>
              <a:rPr lang="es-EC" dirty="0"/>
            </a:br>
            <a:r>
              <a:rPr lang="es-EC" dirty="0" err="1"/>
              <a:t>Web</a:t>
            </a:r>
            <a:r>
              <a:rPr lang="es-EC" dirty="0"/>
              <a:t> 2.0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C" sz="2000" dirty="0"/>
              <a:t>Aplicaciones web que facilitan el compartir información</a:t>
            </a:r>
          </a:p>
          <a:p>
            <a:pPr lvl="1"/>
            <a:r>
              <a:rPr lang="es-EC" sz="1800" dirty="0"/>
              <a:t>Interoperabilidad entre aplicaciones</a:t>
            </a:r>
          </a:p>
          <a:p>
            <a:pPr lvl="1"/>
            <a:r>
              <a:rPr lang="es-EC" sz="1800" dirty="0"/>
              <a:t>Diseño centrado en el usuario</a:t>
            </a:r>
          </a:p>
          <a:p>
            <a:pPr lvl="1"/>
            <a:r>
              <a:rPr lang="es-EC" sz="1800" dirty="0"/>
              <a:t>Colaborativas</a:t>
            </a:r>
          </a:p>
          <a:p>
            <a:endParaRPr lang="es-EC" dirty="0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C"/>
          </a:p>
        </p:txBody>
      </p:sp>
      <p:pic>
        <p:nvPicPr>
          <p:cNvPr id="10242" name="Picture 2" descr="http://www.eduteka.org/imgbd/22/web20/web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556792"/>
            <a:ext cx="4104456" cy="412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40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C" dirty="0"/>
              <a:t>Tendencias del Web</a:t>
            </a:r>
            <a:br>
              <a:rPr lang="es-EC" dirty="0"/>
            </a:br>
            <a:r>
              <a:rPr lang="es-EC" dirty="0" err="1"/>
              <a:t>Web</a:t>
            </a:r>
            <a:r>
              <a:rPr lang="es-EC" dirty="0"/>
              <a:t> </a:t>
            </a:r>
            <a:r>
              <a:rPr lang="es-EC" dirty="0" smtClean="0"/>
              <a:t>2.0 - Características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C" sz="2000" dirty="0"/>
              <a:t>La web es la plataforma</a:t>
            </a:r>
          </a:p>
          <a:p>
            <a:r>
              <a:rPr lang="es-EC" sz="2000" dirty="0"/>
              <a:t>La información es lo que mueve al Internet</a:t>
            </a:r>
          </a:p>
          <a:p>
            <a:r>
              <a:rPr lang="es-EC" sz="2000" dirty="0"/>
              <a:t>Efectos de la red movidos por una arquitectura de participación.</a:t>
            </a:r>
          </a:p>
          <a:p>
            <a:r>
              <a:rPr lang="es-EC" sz="2000" dirty="0"/>
              <a:t>La innovación surge de características distribuidas por desarrolladores independientes.</a:t>
            </a:r>
          </a:p>
          <a:p>
            <a:r>
              <a:rPr lang="es-EC" sz="2000" dirty="0"/>
              <a:t>El fin del círculo de adopción de software pues tenemos servicios en beta perpetuo</a:t>
            </a:r>
          </a:p>
        </p:txBody>
      </p:sp>
    </p:spTree>
    <p:extLst>
      <p:ext uri="{BB962C8B-B14F-4D97-AF65-F5344CB8AC3E}">
        <p14:creationId xmlns:p14="http://schemas.microsoft.com/office/powerpoint/2010/main" val="8178135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C" dirty="0"/>
              <a:t>Tendencias del Web</a:t>
            </a:r>
            <a:br>
              <a:rPr lang="es-EC" dirty="0"/>
            </a:br>
            <a:r>
              <a:rPr lang="es-EC" dirty="0" err="1"/>
              <a:t>Web</a:t>
            </a:r>
            <a:r>
              <a:rPr lang="es-EC" dirty="0"/>
              <a:t> 2.0 - Ejemplos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C" sz="1800" dirty="0"/>
              <a:t>Web 1.0 &gt; Web 2.0</a:t>
            </a:r>
          </a:p>
          <a:p>
            <a:r>
              <a:rPr lang="es-EC" sz="1800" dirty="0" err="1"/>
              <a:t>Doubleclick</a:t>
            </a:r>
            <a:r>
              <a:rPr lang="es-EC" sz="1800" dirty="0"/>
              <a:t> –&gt; Google </a:t>
            </a:r>
            <a:r>
              <a:rPr lang="es-EC" sz="1800" dirty="0" err="1"/>
              <a:t>AdSense</a:t>
            </a:r>
            <a:r>
              <a:rPr lang="es-EC" sz="1800" dirty="0"/>
              <a:t> (Servicios Publicidad)</a:t>
            </a:r>
          </a:p>
          <a:p>
            <a:r>
              <a:rPr lang="es-EC" sz="1800" dirty="0" err="1"/>
              <a:t>Ofoto</a:t>
            </a:r>
            <a:r>
              <a:rPr lang="es-EC" sz="1800" dirty="0"/>
              <a:t> –&gt; </a:t>
            </a:r>
            <a:r>
              <a:rPr lang="es-EC" sz="1800" dirty="0" err="1"/>
              <a:t>Flickr</a:t>
            </a:r>
            <a:r>
              <a:rPr lang="es-EC" sz="1800" dirty="0"/>
              <a:t> (Comunidades fotográficas)</a:t>
            </a:r>
          </a:p>
          <a:p>
            <a:r>
              <a:rPr lang="es-EC" sz="1800" dirty="0" err="1"/>
              <a:t>Akamai</a:t>
            </a:r>
            <a:r>
              <a:rPr lang="es-EC" sz="1800" dirty="0"/>
              <a:t> –&gt; </a:t>
            </a:r>
            <a:r>
              <a:rPr lang="es-EC" sz="1800" dirty="0" err="1"/>
              <a:t>BitTorrent</a:t>
            </a:r>
            <a:r>
              <a:rPr lang="es-EC" sz="1800" dirty="0"/>
              <a:t> (Distribución de contenidos)</a:t>
            </a:r>
          </a:p>
          <a:p>
            <a:r>
              <a:rPr lang="es-EC" sz="1800" dirty="0"/>
              <a:t>mp3.com –&gt; </a:t>
            </a:r>
            <a:r>
              <a:rPr lang="es-EC" sz="1800" dirty="0" err="1"/>
              <a:t>Napster</a:t>
            </a:r>
            <a:r>
              <a:rPr lang="es-EC" sz="1800" dirty="0"/>
              <a:t> (Descargas de música</a:t>
            </a:r>
            <a:r>
              <a:rPr lang="es-EC" sz="1800" dirty="0" smtClean="0"/>
              <a:t>)</a:t>
            </a:r>
          </a:p>
          <a:p>
            <a:r>
              <a:rPr lang="es-EC" sz="1800" dirty="0" err="1"/>
              <a:t>Britannica</a:t>
            </a:r>
            <a:r>
              <a:rPr lang="es-EC" sz="1800" dirty="0"/>
              <a:t> Online –&gt; Wikipedia (Enciclopedias)</a:t>
            </a:r>
          </a:p>
          <a:p>
            <a:endParaRPr lang="es-EC" sz="1800" dirty="0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C" sz="1800" dirty="0" smtClean="0"/>
              <a:t>Sitios </a:t>
            </a:r>
            <a:r>
              <a:rPr lang="es-EC" sz="1800" dirty="0"/>
              <a:t>personales –&gt; Blogs (Páginas personales)</a:t>
            </a:r>
          </a:p>
          <a:p>
            <a:r>
              <a:rPr lang="es-EC" sz="1800" dirty="0"/>
              <a:t>Especulación con dominios –&gt; Optimización en motores de búsqueda SEO</a:t>
            </a:r>
          </a:p>
          <a:p>
            <a:r>
              <a:rPr lang="es-EC" sz="1800" dirty="0"/>
              <a:t>Páginas vistas –&gt; Costo por </a:t>
            </a:r>
            <a:r>
              <a:rPr lang="es-EC" sz="1800" dirty="0" err="1"/>
              <a:t>click</a:t>
            </a:r>
            <a:endParaRPr lang="es-EC" sz="1800" dirty="0"/>
          </a:p>
          <a:p>
            <a:r>
              <a:rPr lang="es-EC" sz="1800" dirty="0" err="1"/>
              <a:t>CMSs</a:t>
            </a:r>
            <a:r>
              <a:rPr lang="es-EC" sz="1800" dirty="0"/>
              <a:t> –&gt; Wikis (Administradores de contenidos)</a:t>
            </a:r>
          </a:p>
          <a:p>
            <a:r>
              <a:rPr lang="es-EC" sz="1800" dirty="0"/>
              <a:t>Categorías/Directorios –&gt; </a:t>
            </a:r>
            <a:r>
              <a:rPr lang="es-EC" sz="1800" dirty="0" err="1"/>
              <a:t>Tags</a:t>
            </a:r>
            <a:endParaRPr lang="es-EC" sz="1800" dirty="0"/>
          </a:p>
          <a:p>
            <a:endParaRPr lang="es-EC" sz="1800" dirty="0"/>
          </a:p>
        </p:txBody>
      </p:sp>
    </p:spTree>
    <p:extLst>
      <p:ext uri="{BB962C8B-B14F-4D97-AF65-F5344CB8AC3E}">
        <p14:creationId xmlns:p14="http://schemas.microsoft.com/office/powerpoint/2010/main" val="300513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C" dirty="0"/>
              <a:t>Tendencias del Web</a:t>
            </a:r>
            <a:br>
              <a:rPr lang="es-EC" dirty="0"/>
            </a:br>
            <a:r>
              <a:rPr lang="es-EC" dirty="0" err="1" smtClean="0"/>
              <a:t>Web</a:t>
            </a:r>
            <a:r>
              <a:rPr lang="es-EC" dirty="0" smtClean="0"/>
              <a:t> 2.0 - Ejemplos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 sz="2400" dirty="0" smtClean="0"/>
          </a:p>
          <a:p>
            <a:pPr lvl="1"/>
            <a:r>
              <a:rPr lang="es-EC" sz="2000" dirty="0" smtClean="0"/>
              <a:t>Comunidades web</a:t>
            </a:r>
          </a:p>
          <a:p>
            <a:pPr lvl="1"/>
            <a:r>
              <a:rPr lang="es-EC" sz="2000" dirty="0" smtClean="0"/>
              <a:t>Redes sociales</a:t>
            </a:r>
          </a:p>
          <a:p>
            <a:pPr lvl="1"/>
            <a:endParaRPr lang="es-EC" sz="2000" dirty="0" smtClean="0"/>
          </a:p>
          <a:p>
            <a:pPr lvl="1"/>
            <a:endParaRPr lang="es-EC" sz="2000" dirty="0"/>
          </a:p>
          <a:p>
            <a:pPr lvl="1"/>
            <a:endParaRPr lang="es-EC" sz="2000" dirty="0" smtClean="0"/>
          </a:p>
          <a:p>
            <a:pPr lvl="1"/>
            <a:endParaRPr lang="es-EC" sz="2000" dirty="0"/>
          </a:p>
          <a:p>
            <a:pPr lvl="1"/>
            <a:r>
              <a:rPr lang="es-EC" sz="2000" dirty="0" smtClean="0"/>
              <a:t>Wikis</a:t>
            </a:r>
          </a:p>
        </p:txBody>
      </p:sp>
      <p:pic>
        <p:nvPicPr>
          <p:cNvPr id="14338" name="Picture 2" descr="http://upload.wikimedia.org/wikipedia/commons/8/88/Nuvem_de_Tag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694498"/>
            <a:ext cx="2114550" cy="217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6077265" y="3386721"/>
            <a:ext cx="1120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1400" b="1" u="sng" dirty="0" err="1" smtClean="0"/>
              <a:t>Folcsonomía</a:t>
            </a:r>
            <a:endParaRPr lang="es-EC" sz="1400" b="1" u="sng" dirty="0"/>
          </a:p>
        </p:txBody>
      </p:sp>
      <p:pic>
        <p:nvPicPr>
          <p:cNvPr id="14340" name="Picture 4" descr="http://t3.gstatic.com/images?q=tbn:ANd9GcRXc7VdLlTIAvlTqQgf3gS_AH7QANCV4SHmaBDAOKMfa4ygYWP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7" b="11197"/>
          <a:stretch/>
        </p:blipFill>
        <p:spPr bwMode="auto">
          <a:xfrm>
            <a:off x="1187623" y="2378050"/>
            <a:ext cx="1057275" cy="82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http://t2.gstatic.com/images?q=tbn:ANd9GcSz3OU8PdIlYWWlOT-i9yXDH6NViysdbUY92fiLAPaUJ_VLSq1w5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3" y="2410060"/>
            <a:ext cx="1482493" cy="87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http://t0.gstatic.com/images?q=tbn:ANd9GcSbBAaU84xlIhn2qAt_lJloJZVfydnaLaojTywqDFQlVEnXM-Q-b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898" y="2378050"/>
            <a:ext cx="922600" cy="90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t2.gstatic.com/images?q=tbn:ANd9GcQZQsaA_cqZfL41wx_emUEJDFQ_5kST8XeaIrTC1j91BrD7ofv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4149080"/>
            <a:ext cx="272415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t0.gstatic.com/images?q=tbn:ANd9GcQvSBK5xBZCoQGPlwX0AYItETGp19HhLBnlDf9H1pj754XkNsMg4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168684"/>
            <a:ext cx="22860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29733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C" dirty="0"/>
              <a:t>Tendencias del Web</a:t>
            </a:r>
            <a:br>
              <a:rPr lang="es-EC" dirty="0"/>
            </a:br>
            <a:r>
              <a:rPr lang="es-EC" dirty="0" err="1" smtClean="0"/>
              <a:t>Web</a:t>
            </a:r>
            <a:r>
              <a:rPr lang="es-EC" dirty="0" smtClean="0"/>
              <a:t> 2.0 - Ejemplos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C" sz="2400" dirty="0" smtClean="0"/>
              <a:t>Ejemplo</a:t>
            </a:r>
          </a:p>
          <a:p>
            <a:pPr lvl="1"/>
            <a:r>
              <a:rPr lang="es-EC" sz="2000" dirty="0" smtClean="0"/>
              <a:t>Servicios Web</a:t>
            </a:r>
          </a:p>
          <a:p>
            <a:pPr lvl="1"/>
            <a:endParaRPr lang="es-EC" sz="2000" dirty="0"/>
          </a:p>
          <a:p>
            <a:pPr lvl="1"/>
            <a:endParaRPr lang="es-EC" sz="2000" dirty="0" smtClean="0"/>
          </a:p>
          <a:p>
            <a:pPr lvl="1"/>
            <a:endParaRPr lang="es-EC" sz="2000" dirty="0"/>
          </a:p>
          <a:p>
            <a:pPr lvl="1"/>
            <a:endParaRPr lang="es-EC" sz="2000" dirty="0" smtClean="0"/>
          </a:p>
          <a:p>
            <a:pPr lvl="1"/>
            <a:endParaRPr lang="es-EC" sz="2000" dirty="0"/>
          </a:p>
          <a:p>
            <a:pPr lvl="1"/>
            <a:endParaRPr lang="es-EC" sz="2000" dirty="0" smtClean="0"/>
          </a:p>
          <a:p>
            <a:pPr lvl="1"/>
            <a:endParaRPr lang="es-EC" sz="2000" dirty="0" smtClean="0"/>
          </a:p>
          <a:p>
            <a:pPr lvl="1"/>
            <a:r>
              <a:rPr lang="es-EC" sz="2000" dirty="0" smtClean="0"/>
              <a:t>Blogs</a:t>
            </a:r>
          </a:p>
          <a:p>
            <a:pPr lvl="1"/>
            <a:endParaRPr lang="es-EC" sz="2000" dirty="0" smtClean="0"/>
          </a:p>
          <a:p>
            <a:pPr lvl="1"/>
            <a:endParaRPr lang="es-EC" sz="2000" dirty="0"/>
          </a:p>
          <a:p>
            <a:pPr lvl="1"/>
            <a:r>
              <a:rPr lang="es-EC" sz="2000" dirty="0" smtClean="0"/>
              <a:t>Alojamiento de videos</a:t>
            </a:r>
            <a:endParaRPr lang="es-EC" sz="2000" dirty="0"/>
          </a:p>
        </p:txBody>
      </p:sp>
      <p:pic>
        <p:nvPicPr>
          <p:cNvPr id="14348" name="Picture 12" descr="Funcionamiento de los Servicios We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1844823"/>
            <a:ext cx="5497091" cy="262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http://t2.gstatic.com/images?q=tbn:ANd9GcT08oluEkpjBMikq6-Ucavi4CZ9UwvXLj6u9vQc3C7UlqGbqVnRU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4547784"/>
            <a:ext cx="1137115" cy="93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data:image/jpeg;base64,/9j/4AAQSkZJRgABAQAAAQABAAD/2wCEAAkGBhQPERIREhIQEBEVDRASFRUQEhUSFxgVFRAYFRQVFhUXGyYeGBojGRUXHy8gIycpLCwsFR4xNTArNSYrLCkBCQoKDgwOGg8PGTUiHSUuNSoyLSwtMi4qLCwwNSksKTQqLCo1KSotLC81LSwsNSwwNSk1LSk0LSksLCwsLCwuKf/AABEIAMIBAwMBIgACEQEDEQH/xAAcAAEAAgMBAQEAAAAAAAAAAAAAAQcEBggFAwL/xABREAABAwICBQUJCA8JAQEBAAABAAIDBBEFEgYHITFREyJBcYEUMjVhc5GxsrMzNHWCkpOh0QgVFyMkQkNSYmRydMHC0lNUg6KjtMPh4mPxJf/EABsBAQACAwEBAAAAAAAAAAAAAAAEBgECAwUH/8QANBEAAgEDAQQHBwQDAQAAAAAAAAECAwQRBSExUXESEzNBYYGhFBUyNMHR8AZSkbEiQuGS/9oADAMBAAIRAxEAPwC8UREAREQBERAEREAREQBERAEREAREQBERAEREAREQBERAEREAREQBERAFBUqCgMIKVAUoDNREQBERAEREAREQBERAEREAREQBERAEREAREQBERAEREAREQBERAEREAUFSoKAwgpUBSgM1ERAEREAREQBERAEREAREQBQ5wAJJAAFyTw4qVTGsPTN9VO+mjcW00bywhp90e02cXcWg3AG7ZfhbnUmoLJMs7SV1U6EdnFli1Gn9Exxby4eRv5NrpB8pot9Kx3ayaQbuWd1RH+JCpmCXJuX17vd4lBdzU7izLQaC72/P/hbb9Z1N0R1B+Kwel6+TtaEXRBMessH8VVBrncVHdjuK19oq8TotDocPUtU60WdFPJ2vaF+fuoD+7O+dH9Kqvut3FO6ncSsdfV4m/uW3/b6stP7qH6sfnR/So+6ef7t/q/8AlVZ3U7iU7qdxKx19XiPctv8At9X9y1RrP/Vj86P6V+hrOH92d86P6VVPdTuJTut3ErPX1eI9y2/7fV/ctlus1nTTydj2lfRusuLpgmHUWH+ZVH3a/ip7vfxT2irxNHolDh6suBmsin6Y6gfFYf5l9W6w6U/2w64/qKpwYi/iv0MTd4ln2mqaPQqPj/JdMWnNI78o4ftRvH8F7NLWMlbmjc17eLTf/wDFQUGMuadoBW2YDjxaRJEbOHfN6COBC6QupZ/yRAutFVOOYN+Za6gr4YfWieNkrdzm36juI7DcL7lT087UVxpxeGYQUqApWTBmrzq/SOlp35JqmmhflDsss0cbrHcbOINth8y9FUt9kfo7mipq5o2scaeQ/ovu6MnxBwcPjoC3sPxWGpaXQTQztDspMMjZADa9iWk2Nistc8/Y6aQclWT0bjzZ4c7B/wDSK5IHWxzj8QLoZAYGIY9T0xDZ6ingc4XAmlZGSAbXAcRcL94djMFTm5CeGfLbNyMjJLXva+Um17HzLmHXPj/dmLT2N2QWpmf4d8/+oXq6tSGjvceFRPcLSVDjUO/ZdsiHyAD8YoCwEREAREQBERAFzS/3R/lH+sV0suaX+6P8o/1iolzuRY9B+OXl9T0MGwl9XM2CPLncHEZjYbBc7Vsn3KazjD8v/pYOryUMxCFziGtDZblxAHuZ6Srl+20P9tD84z61pRpwlHMiXql/c0K/QpPZjO7PEqj7lVZxh+WfqT7lVZxh+WfqVwOeALkgAC5J3W43WN9tof7aH5xn1rt1FM8taxevc/RfYoDFMOdTTPhfbOx1jlNxewOw9qxV7mm0gdX1JaQ4GUWIIIP3tvSF4a8+Sw2kXS3k50oSlvaT9AsnDaB1RKyFls73BovsF/GVjL2tC/f9L+8N9BSCzJIxczcKM5x3pN+h9cf0LnoY2yS8nldIGDI65uWk8PEV4CtvW770i/e2+yeqkXStFRlhETS7ipcW6nUeXlhERcT0giIgCz8JlLXG3BYCy8N77sWHuOdVZgy5tAH3omeUl9oVsRWt6vfeTfKzeuVshXrUezjyPnN58xPmzCClQFK6kUzV4mmuADEKCppTvkgdkv0SN50Z+WGr20QHGejOMOw+tp6jaDDUNc4dOUOtI3tbmHautdIcfZSUU9ZcObHTOlbwccv3sDrJaO1c1a4tHe4cVnAFo5iKlnVITnHY8PHmXtaR6f8AL6OUVLmvKZjBKL/k6axZfrD4fklAaLo9hT8RroYLkvnqWhzumznXkf2NzHsXZFPA2NjWNAa1rWtaBuDWiwHmCoD7HTR3lKqetcObDFyTPKS98R1MBHx1tOuzWe+gDaKkfkqHszyyN3xsPetbwe7ab9AtbeCALWdUNDspc0OO4Fwv5t6+i4hlqHOcXuc5zyblziS4niSdt1dGpHWjK6ZuHVcjpGvFqeSQ3c1wF+Sc47SCAbX3EW6RYC9kWq60al0eE1r2Ocx4gBDmOLXD743cRtCqHUPjlRPihZLUVEre4pjlkle8XD2WNnEi+1AdEIvE03lLMOrnNJa5tBUkOaSCCIXEEEbQVQepjH6mbGKZklTUSMLKi7ZJpHtNqd5FwTY7UB0uVzVL7rJ5V/rldKLmub3WTysnrlRLncix6D8cvL6klQWjgPMpQqAXEvrEfB0vwe/2BVCBo4DzK+8R8HSfBz/YFUL0dil3W9Fa/T3Z1OaPQfo/UNYXmCYMDcxdkIAba978LLz1euL+C5fg13sFRS51qag1gn6XfTvIylNJYeNn4z0G6P1BbnEExYW5swYbZbXvfhZZWhfv+l8u30FW3hngxnwf/wAKqPQn39SeXZ6FvKmoSjgi0b6d3b1+mkuimtnJlha3fekX7232T1oNLoRWSx8qyBxaRcXIBI4hpNyrmxfBWVXJCTa2OcS5ehxDSAD4tv0L6UeMwTOdHFNFI9nfNY8Ejo3BSJ0YylmTPFttTq29BU6Md21to57liLHFrgWuBIIcLEEdBC/CszWxo+MrKxgs7MI5bdIPeOPjB2doWg4Jhhqp4oG73vAJ4De49guoU6bjPolrtr6Fa2697Mb/AAxvPthGjNRV3MMTntGwu2Nbfhc7F+MW0enpLcvE5gO472nxBw2K9G8jQwNBcyGFjQ27iGjtJ3kqKqCGvpy27JYZGGzmkOHic0jpB9Ck+zRxjO0r8ddr9PpuH+GfzbxOe1l4b3/YoxOgdTzSQu76ORzD47HYe0WPapw3v+xQZbC1SkpU+ktzRcerv3kPLS+utlK1nV37yHl5fWWzFerR7OPI+d3vzE+bMIKVAUrqRDNREQFRfZFaO8rSQ1jRzoJcjz/85bAE9Tw35ZXPS7M0swxtVRVUD+9fTSjqOUlrh4wQD2LkjRPDW1VdSQP7yWrgjdb810gDvougOmdUej3cGFU7XDK+VpqZOjbIAW36mBg7FzXpNib8SxCeYXe6eqIYOmxdkiaPi5QutdIpOSoqlzdmSjncLdGWFxFvMuWNV9KJcXoGnd3Wx/yAXj6WoC68M1CULaMQzNe+qMfPna9wLXkbcjb5coO4EG/SqCxSglwutfETlmpqnY4cWODmPHiIs4da7MXMmv2lDMXc4flKWB567FnoYEBcGsDEhVaPVFQ3vZaCKUfHLHW+lVL9j34Wd+4z+vGt4bOX6HXPRQlvYypyD6GrR/se/Czv3Gf140BfGnngyv8Ag+q9i5c76jfDVN+xU/7Z66H09NsMr/g+p9i5c8ajfDVN+xU/7Z6A6lXNdT7tL5aX2hXSi5trBaeb94m9o5RLncixaD2kvL6n5QohUAuRfWI+DpPg9/sFQv1K+sR8HSfBz/YFUL0dimXW9Fa/T3Z1OaL1xfwXL8HO9gqKV7YsP/5cvwc72ColYut6M/p7s58y9cL8GM+D/wDhKqPQn39SeXZ6CrdwzwYz4P8A+FVFoT7+pPLM9BW9X4oEXTfl7nk/6kWtrDxQ09DIWkte8tiBGwjOecR48ocqdwbEnUs8UzDYseDs6W7nN6iLhWdrdP4JF+9t9m9VIVzuJPpk/RKMXaNNfE3n+i99MYBNh9SN/wCDukHxRnHoWg6paMPqpJD+Tg2db3W9AKsGc5sOdfpw4+wWm6nG++T02hHrKRJZqxPFt5uOn1o+K9cfYxdbmIl1RFBfmMh5Qj9N7iL9jW/5ivvqhxN2eanJ5pYJWjg4HK63WCPMtzxjQ2mq5OVmjLn5Q24e5uwXtsHWpwfQ6mo5DLCwteWFty9zthIO49SwqUus6eTMtQouy9m6Lzx2YznJW2tOkyV5cPykEb+0XYfVC1rDe/7Fuet9v4RTnjTvHmk/7WmYb3/YoVdYkyy2EulZQb4f1sLi1de8x5eX1lsxWs6uveY8vL6y2Yr0aPZx5FJvfmJ82YQUqApXUiGaiIgMXFfcJvISeoVyRq88K4f8IU3tQut8V9wm8hJ6hXJGrzwrh/whTe1CA6w0jh5SjqmDe6jnaO2JwXK2q6qEWL0Dju7qaz5YLB9Ll1y5txY7rLjbSHDn4dXzQglj4Kt2Q9NmvzRuHZlPagOylzJr9qg/F3NH4lLAw9di/wBDwrPwvXzQOoxNM90dS2PnwNY4uc8DbyZtlLSdxJFulUBiuIS4rXPlIvNU1IytHQXuDWMHiAyjsQF3CAs0Osemgzdj6nOPoctF+x9NsW66Kf1mH+CuTTbBRFgNTTM2iLDMo8YhYDf/ACLnvVfpMzDcSgqJSRDz45CBfK2RpbmsOgGxPiBQHSmsWTLhWIH9QnHnjI/iufdR3hqm/Yqf9s9WFrl1n0r6F1HSTR1Ek+UPdE7M1kYcHG7hszOsBbgTe2y9e6jfDVN+xU/7Z6A6lXN+JD8JqP3mf2rl0gucsXFqupH63P7Zyi3O5Fh0HtZeR8EKIV55cy+sR8HSfBz/AGBVCdHYr7xHwdJ8Hv8AYKhVMut6K1+nvgqc0XxiLb4bIOOHO9gqHV/aOzNqKKAna11Kxp+RlcPoK0uk1SltQC+VrqYPzAC+cgG4aegcLretTdTDRC0q+p2cakau/u8cdxuNNFkw5reFBb/RVO6E+/qTy7PQVdlbM19NK5hDm8hLYt3bGEbPMqT0J9/UnlmegpW+OJtpefZbnPD6SLK1p0pfQFwHuc8bz1G7D6wVOtZcgDeSB59i6IxCGOZhgksRKx7cp3kW51uq4Wk4Nqr5GpbLJK2SJj8zW2IcSDzc3Rs8W9K1FzkmjGmanTtreUJ7968fxmy42eQw2YHZloHN7eSy+laZqdls+pZ+hE7zFw/ivd1p4oIqPkr8+aRrQP0WkPefoA+MtG1b4oIK5gcbNla6I9Z2s/zADtSc0qyFpbSlptV8Xn/zh/c9fWVi1TT1gEc88Ubqdjg1kjmi4Lg7YD4lrVNjlfLm5OeskytzOySSOsL2ubFWlpxoh9sI2lhDJo75S7cQd7T5gbr56B6Huw9j3SFrpZCAcu0Bo3C/Tt2rEqMnPwNqWpUKVmkop1Fsw1655epUFfiEsxBmklkc0EDlXOcQOkDNuU4b3/Yva1iYi2auly2yxhsVwN7m3Lz8okfFXi4d3/YoVRYbRZaUnO3UnHo5WccC4dXXvMeXl9ZbOVrOrr3kPLy+stmK9Sj2ceRQL35ifNmEFKgKV1IhmoiIDFxQXhlA2nkZN238QrljQLR6pZidA91NUtaK+nJc6GQAASC5JLdgXWKIAqi126sH1tq6kYXzsYGyxtHOkY3vXNHS9o2W3kWtusbdRAcQPhc1xaWkOBsWkEG/Cx23V16ktV0jJW4jVxmMNF6eN4s4uItyrmncACcoO0k36Be7nUbC7OWML/zi0E+fevsgPlVUzZWPjeMzHscxw4tcLEeYrkHTXQ2bCql8ErXZMxMUlubIy/NcDuvbeOgrsNfOana8We1rxe9nAOHmKA5f1b6uJa7lKuWN3csMEz25mn79KI3ZGMH4wDrEkbNlunZmal8DqIsYpnyU9RGwMqLufE9rReneBckW3rpdrbbBsHiUoAuddIG2raofrlR7Vy6KVH6ytHX0tY+YAmGd5ka7oDztew8De5HEHxFRrhZie3otSMKzT70a2i/DZQV+sy8/BeFJMsmq1nwvpXwCGcOdTOiuclrmPLfvtyrdLpdbznKe8i2tpStU1SW83jQTT5tGw084cYcxcxzRmLCd4Ld5bfbs3bez1dKdaEZidHR5y9wIMrmlgaDvyg7S7x22eNVldFsq01HokeelW063XNbd+O7PI3/CtYsUNE2lMUxcKd0eYZLXIO3ab22rT9H8QFNUQzOBc2OQOIba5sOi6wEWrqSeM9x3p2NGnGcYrZPft5/c3rSTWOJ300lOySKSGZz/AL5ls4FuUtOU7iNhWzU+takMeZ4lZJbbGGFxvwDhzSPGSFT6LdV5ptkWej2s4xjhrHB7eJ6+k+kb6+cyvGVoGWNl75W349JO8n6l5LXEEEEgg3BHQRuIUJdcW23lnp06cacFCKwkWlo9rViMbWVYeyQAAyMaXNd4yBtaey3oUaR61I+TcykD3SOBHKPbla2/SAdrndluvcquul126+eMHle5rRVOsx5Z2Ek32nafGsnDjzuxYmYKYS57msYHOe5wa1rdpJO4ALhhs9SpKKjtZdurk/gQ8tL6y2Yrx9EcGNHSRQu2vALn22jO4lzgPEL27F7BXrU10YJM+cXc4zrzlHc2zCClQFK6EYzUREAREQBF4c2IVD6mWCIwNDI43Xka8k5h+iV+6XE5Wztp5xES+Nz2PhzAc3eHNdu60B7KLDkxiFpDTLGHF5YAXC+YGxHXtHnUVONQROyPmja7gXAEdfDtQGai+b6hrW5y5oZa+YkAW433LGpcahldlZLG93AOF+wdKAzUWJWYrFCQJJWMJ3BzgD124LHwnFDM6ovkyxz5WlvS3KDcm+3fvQHprHrqCOdjo5WNkjcLFrhcH/vxr5QY1A92Rs0bn8A4Enq49imrxeGE2kljYbXs5wvbjZDKbTyjSK/U1A9xMU8sIP4rgJQOomxt1krAk1Ku/Fqx8aE/werMirWOZyjXsLLXzBwy2G/avhS4zDK7LHLG93Brhfs4rk6MH3E6Oo3Mf9/RFYv1MT/i1MJ62PH1r4O1OVY3TUx+NIP5FZtJj7JKiSEOZzcoaQ4EvdYl4A/RtZZOKvlbGXQhrpBtyvBOYDeBYix4LHUQOq1W5Xf6FSu1RVo3Ppj/AIjx6WL5HVRX8ID/AIv/AJVsRaQRGn7pJs0DaOkO/MtxvsUUmKFkQlqjFBmN2tJtZp3A3O13Gyx1ETZavc+BUp1V1/5sPzw+pR9y3EPzIvnmq56WvjlaXRvY9o3lpBt18F+46tjmcoHNLMpdmBBFhvN+GxPZ4m3vm48PzzKVGqzEPzIvnh9S/Q1VV/5sHz3/AJVyPxGNrWuMjA1wJaS4AEBuYkHp2bV8vt3BkEnLR5CSA7MLEjeB409niPfFx4fnmVG3VNXHppx1yn+DF9Rqfrf7SlHx3/0K3qSujmGaN7Xi9rtINjwPBfD7dwZ+T5aLPe1s438OvxJ1EDV6vc8V/BVzNTdV0z0w6uUP8oX3ZqXl6aqIdUbj/MFY1ZiRjqIIubkeyZzid4yNBFjfYsHD8ddUVDmslgETX2a3vnyNDblzTe1uxZ6iBo9VuX/t6I1CLUr+dVn4sP8AEvW3aNaDU2H86NpfLaxlkIc63SG7LNHUFsKLaNOMdyI9W9r1V0Zy2fx/QUFSoK6EQwgpUBSgM1ERAEREBqk9Ox9dUCSV0QEMNi2Xkr7NxN9qQtZBWQiCUzmQObKHOEpa0C4dn3tF+i/QthnwuKQ5nxRPdxcxpPnIX7p6KOLvI2MvvyNDfQgPGwClaX1b8rS/u2QAkA2tYi19203X40XfEKdwkLBJnk5flLXzZjfPfxL34oGtvla1uZxcbAC5O8niV8KjCoZHZnxRPdxcxpPnIQGq007W0rGujEjH17hAJHFrA3MSxzj+bv2LIxOR/dFIJH05d3S2zYWm4B2XLid3RawW0TUrHtyOa1zNnNcARs3bF8YsKhYLNiiaMwdsY0c4bju3jigPJwdzRU1nKZRKZgRntfksvNtf8VeS6xpsQ5H3Puod5uyc3Pa3Ra/YtuqsOiltykcclt2dodbzr6RUrGXyta2+/K0C+y223i2IDyq6alEMVw17M8fJNi77NcZcuUgrEgqS6apMLaeItlyyPnc5znFo35bize1e1DhULHZ2xRNf+c1jQfPZJ8KhkdnfFE93FzGk+chAatQ8m+lrBI+0Zqzz4mbN7SHBgvzSQNnBZU874n05m7mqW8sxsbouZICdgcGg2I6lsraRgzWYwZu+s0c7Zbbx2L40+EwxuzMiiY7i1jQfPZAebhzmiuqgcoJbT5RsB9zN7L3V8H0UZeJCxheNzi0Zh1HevugNYfhrPtiG25hh7oLb80yhxaH5eNvpX3kLRiF5bW7lHI59183Py3/GXudztzZ8rc+XLmsL2ve1+C/NTRslGWRjHjg9ocPpQHgvsa5/I2P4G8TZN2a/MBt+MvnhlcxuGbXtBFPIy1xfMcwDbb77QtipqNkQyxsYwcGNDR9C+X2phzF/JRZze7sjb7d+2yA1x8IezC2uAc0kXB2g2ivt8yzsXpmieHk5GQThkmQPjvG4EjMOgB3VtXtCkZzOYzmd5zRzdlubw2cEqaNkoyyMZIOD2h3pQGsd0P8AwyPk4u6O5cxkpiSHbwAQdzrXXzibeitytEIOSsfvbi4G22/P7+/i3ra6aiZELRsZGODGhvoXxODwl2fkYs975sjb347t6A8WJpE+HguLz3NNziC0n72NpB2jZxWTo60crWbBsrDb5AXsugaXBxa0ubeziBcX32PRdI4GtLi1rWlzsziABc8TxKA+iIiAKCpUFAYQUqApQGaiIgCIiAIiIAiIgCIiAIiIAiIgCIiAIiIAiIgCIiAIiIAiIgCIiAIiIAoKlQUBhBSoClAZqIiAIiIAiIgCIiAIiIAiIgCIiAIiIAiIgCIiAIiIAiIgCIiAIiIAiIgCgqVBQGEFKgKUAUKUQEIpRAQilEBCKUQEIpRAQilEBCKUQEIpRAQilEBCKUQEIpRAQilEBCKUQEIpRAQilEBCKUQBERAf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5" name="AutoShape 6" descr="data:image/jpeg;base64,/9j/4AAQSkZJRgABAQAAAQABAAD/2wCEAAkGBhQPERIREhIQEBEVDRASFRUQEhUSFxgVFRAYFRQVFhUXGyYeGBojGRUXHy8gIycpLCwsFR4xNTArNSYrLCkBCQoKDgwOGg8PGTUiHSUuNSoyLSwtMi4qLCwwNSksKTQqLCo1KSotLC81LSwsNSwwNSk1LSk0LSksLCwsLCwuKf/AABEIAMIBAwMBIgACEQEDEQH/xAAcAAEAAgMBAQEAAAAAAAAAAAAAAQcEBggFAwL/xABREAABAwICBQUJCA8JAQEBAAABAAIDBBEFEgYHITFREyJBcYEUMjVhc5GxsrMzNHWCkpOh0QgVFyMkQkNSYmRydMHC0lNUg6KjtMPh4mPxJf/EABsBAQACAwEBAAAAAAAAAAAAAAAEBgECAwUH/8QANBEAAgEDAQQHBwQDAQAAAAAAAAECAwQRBSExUXESEzNBYYGhFBUyNMHR8AZSkbEiQuGS/9oADAMBAAIRAxEAPwC8UREAREQBERAEREAREQBERAEREAREQBERAEREAREQBERAEREAREQBERAFBUqCgMIKVAUoDNREQBERAEREAREQBERAEREAREQBERAEREAREQBERAEREAREQBERAEREAUFSoKAwgpUBSgM1ERAEREAREQBERAEREAREQBQ5wAJJAAFyTw4qVTGsPTN9VO+mjcW00bywhp90e02cXcWg3AG7ZfhbnUmoLJMs7SV1U6EdnFli1Gn9Exxby4eRv5NrpB8pot9Kx3ayaQbuWd1RH+JCpmCXJuX17vd4lBdzU7izLQaC72/P/hbb9Z1N0R1B+Kwel6+TtaEXRBMessH8VVBrncVHdjuK19oq8TotDocPUtU60WdFPJ2vaF+fuoD+7O+dH9Kqvut3FO6ncSsdfV4m/uW3/b6stP7qH6sfnR/So+6ef7t/q/8AlVZ3U7iU7qdxKx19XiPctv8At9X9y1RrP/Vj86P6V+hrOH92d86P6VVPdTuJTut3ErPX1eI9y2/7fV/ctlus1nTTydj2lfRusuLpgmHUWH+ZVH3a/ip7vfxT2irxNHolDh6suBmsin6Y6gfFYf5l9W6w6U/2w64/qKpwYi/iv0MTd4ln2mqaPQqPj/JdMWnNI78o4ftRvH8F7NLWMlbmjc17eLTf/wDFQUGMuadoBW2YDjxaRJEbOHfN6COBC6QupZ/yRAutFVOOYN+Za6gr4YfWieNkrdzm36juI7DcL7lT087UVxpxeGYQUqApWTBmrzq/SOlp35JqmmhflDsss0cbrHcbOINth8y9FUt9kfo7mipq5o2scaeQ/ovu6MnxBwcPjoC3sPxWGpaXQTQztDspMMjZADa9iWk2Nistc8/Y6aQclWT0bjzZ4c7B/wDSK5IHWxzj8QLoZAYGIY9T0xDZ6ingc4XAmlZGSAbXAcRcL94djMFTm5CeGfLbNyMjJLXva+Um17HzLmHXPj/dmLT2N2QWpmf4d8/+oXq6tSGjvceFRPcLSVDjUO/ZdsiHyAD8YoCwEREAREQBERAFzS/3R/lH+sV0suaX+6P8o/1iolzuRY9B+OXl9T0MGwl9XM2CPLncHEZjYbBc7Vsn3KazjD8v/pYOryUMxCFziGtDZblxAHuZ6Srl+20P9tD84z61pRpwlHMiXql/c0K/QpPZjO7PEqj7lVZxh+WfqT7lVZxh+WfqVwOeALkgAC5J3W43WN9tof7aH5xn1rt1FM8taxevc/RfYoDFMOdTTPhfbOx1jlNxewOw9qxV7mm0gdX1JaQ4GUWIIIP3tvSF4a8+Sw2kXS3k50oSlvaT9AsnDaB1RKyFls73BovsF/GVjL2tC/f9L+8N9BSCzJIxczcKM5x3pN+h9cf0LnoY2yS8nldIGDI65uWk8PEV4CtvW770i/e2+yeqkXStFRlhETS7ipcW6nUeXlhERcT0giIgCz8JlLXG3BYCy8N77sWHuOdVZgy5tAH3omeUl9oVsRWt6vfeTfKzeuVshXrUezjyPnN58xPmzCClQFK6kUzV4mmuADEKCppTvkgdkv0SN50Z+WGr20QHGejOMOw+tp6jaDDUNc4dOUOtI3tbmHautdIcfZSUU9ZcObHTOlbwccv3sDrJaO1c1a4tHe4cVnAFo5iKlnVITnHY8PHmXtaR6f8AL6OUVLmvKZjBKL/k6axZfrD4fklAaLo9hT8RroYLkvnqWhzumznXkf2NzHsXZFPA2NjWNAa1rWtaBuDWiwHmCoD7HTR3lKqetcObDFyTPKS98R1MBHx1tOuzWe+gDaKkfkqHszyyN3xsPetbwe7ab9AtbeCALWdUNDspc0OO4Fwv5t6+i4hlqHOcXuc5zyblziS4niSdt1dGpHWjK6ZuHVcjpGvFqeSQ3c1wF+Sc47SCAbX3EW6RYC9kWq60al0eE1r2Ocx4gBDmOLXD743cRtCqHUPjlRPihZLUVEre4pjlkle8XD2WNnEi+1AdEIvE03lLMOrnNJa5tBUkOaSCCIXEEEbQVQepjH6mbGKZklTUSMLKi7ZJpHtNqd5FwTY7UB0uVzVL7rJ5V/rldKLmub3WTysnrlRLncix6D8cvL6klQWjgPMpQqAXEvrEfB0vwe/2BVCBo4DzK+8R8HSfBz/YFUL0dil3W9Fa/T3Z1OaPQfo/UNYXmCYMDcxdkIAba978LLz1euL+C5fg13sFRS51qag1gn6XfTvIylNJYeNn4z0G6P1BbnEExYW5swYbZbXvfhZZWhfv+l8u30FW3hngxnwf/wAKqPQn39SeXZ6FvKmoSjgi0b6d3b1+mkuimtnJlha3fekX7232T1oNLoRWSx8qyBxaRcXIBI4hpNyrmxfBWVXJCTa2OcS5ehxDSAD4tv0L6UeMwTOdHFNFI9nfNY8Ejo3BSJ0YylmTPFttTq29BU6Md21to57liLHFrgWuBIIcLEEdBC/CszWxo+MrKxgs7MI5bdIPeOPjB2doWg4Jhhqp4oG73vAJ4De49guoU6bjPolrtr6Fa2697Mb/AAxvPthGjNRV3MMTntGwu2Nbfhc7F+MW0enpLcvE5gO472nxBw2K9G8jQwNBcyGFjQ27iGjtJ3kqKqCGvpy27JYZGGzmkOHic0jpB9Ck+zRxjO0r8ddr9PpuH+GfzbxOe1l4b3/YoxOgdTzSQu76ORzD47HYe0WPapw3v+xQZbC1SkpU+ktzRcerv3kPLS+utlK1nV37yHl5fWWzFerR7OPI+d3vzE+bMIKVAUrqRDNREQFRfZFaO8rSQ1jRzoJcjz/85bAE9Tw35ZXPS7M0swxtVRVUD+9fTSjqOUlrh4wQD2LkjRPDW1VdSQP7yWrgjdb810gDvougOmdUej3cGFU7XDK+VpqZOjbIAW36mBg7FzXpNib8SxCeYXe6eqIYOmxdkiaPi5QutdIpOSoqlzdmSjncLdGWFxFvMuWNV9KJcXoGnd3Wx/yAXj6WoC68M1CULaMQzNe+qMfPna9wLXkbcjb5coO4EG/SqCxSglwutfETlmpqnY4cWODmPHiIs4da7MXMmv2lDMXc4flKWB567FnoYEBcGsDEhVaPVFQ3vZaCKUfHLHW+lVL9j34Wd+4z+vGt4bOX6HXPRQlvYypyD6GrR/se/Czv3Gf140BfGnngyv8Ag+q9i5c76jfDVN+xU/7Z66H09NsMr/g+p9i5c8ajfDVN+xU/7Z6A6lXNdT7tL5aX2hXSi5trBaeb94m9o5RLncixaD2kvL6n5QohUAuRfWI+DpPg9/sFQv1K+sR8HSfBz/YFUL0dimXW9Fa/T3Z1OaL1xfwXL8HO9gqKV7YsP/5cvwc72ColYut6M/p7s58y9cL8GM+D/wDhKqPQn39SeXZ6CrdwzwYz4P8A+FVFoT7+pPLM9BW9X4oEXTfl7nk/6kWtrDxQ09DIWkte8tiBGwjOecR48ocqdwbEnUs8UzDYseDs6W7nN6iLhWdrdP4JF+9t9m9VIVzuJPpk/RKMXaNNfE3n+i99MYBNh9SN/wCDukHxRnHoWg6paMPqpJD+Tg2db3W9AKsGc5sOdfpw4+wWm6nG++T02hHrKRJZqxPFt5uOn1o+K9cfYxdbmIl1RFBfmMh5Qj9N7iL9jW/5ivvqhxN2eanJ5pYJWjg4HK63WCPMtzxjQ2mq5OVmjLn5Q24e5uwXtsHWpwfQ6mo5DLCwteWFty9zthIO49SwqUus6eTMtQouy9m6Lzx2YznJW2tOkyV5cPykEb+0XYfVC1rDe/7Fuet9v4RTnjTvHmk/7WmYb3/YoVdYkyy2EulZQb4f1sLi1de8x5eX1lsxWs6uveY8vL6y2Yr0aPZx5FJvfmJ82YQUqApXUiGaiIgMXFfcJvISeoVyRq88K4f8IU3tQut8V9wm8hJ6hXJGrzwrh/whTe1CA6w0jh5SjqmDe6jnaO2JwXK2q6qEWL0Dju7qaz5YLB9Ll1y5txY7rLjbSHDn4dXzQglj4Kt2Q9NmvzRuHZlPagOylzJr9qg/F3NH4lLAw9di/wBDwrPwvXzQOoxNM90dS2PnwNY4uc8DbyZtlLSdxJFulUBiuIS4rXPlIvNU1IytHQXuDWMHiAyjsQF3CAs0Osemgzdj6nOPoctF+x9NsW66Kf1mH+CuTTbBRFgNTTM2iLDMo8YhYDf/ACLnvVfpMzDcSgqJSRDz45CBfK2RpbmsOgGxPiBQHSmsWTLhWIH9QnHnjI/iufdR3hqm/Yqf9s9WFrl1n0r6F1HSTR1Ek+UPdE7M1kYcHG7hszOsBbgTe2y9e6jfDVN+xU/7Z6A6lXN+JD8JqP3mf2rl0gucsXFqupH63P7Zyi3O5Fh0HtZeR8EKIV55cy+sR8HSfBz/AGBVCdHYr7xHwdJ8Hv8AYKhVMut6K1+nvgqc0XxiLb4bIOOHO9gqHV/aOzNqKKAna11Kxp+RlcPoK0uk1SltQC+VrqYPzAC+cgG4aegcLretTdTDRC0q+p2cakau/u8cdxuNNFkw5reFBb/RVO6E+/qTy7PQVdlbM19NK5hDm8hLYt3bGEbPMqT0J9/UnlmegpW+OJtpefZbnPD6SLK1p0pfQFwHuc8bz1G7D6wVOtZcgDeSB59i6IxCGOZhgksRKx7cp3kW51uq4Wk4Nqr5GpbLJK2SJj8zW2IcSDzc3Rs8W9K1FzkmjGmanTtreUJ7968fxmy42eQw2YHZloHN7eSy+laZqdls+pZ+hE7zFw/ivd1p4oIqPkr8+aRrQP0WkPefoA+MtG1b4oIK5gcbNla6I9Z2s/zADtSc0qyFpbSlptV8Xn/zh/c9fWVi1TT1gEc88Ubqdjg1kjmi4Lg7YD4lrVNjlfLm5OeskytzOySSOsL2ubFWlpxoh9sI2lhDJo75S7cQd7T5gbr56B6Huw9j3SFrpZCAcu0Bo3C/Tt2rEqMnPwNqWpUKVmkop1Fsw1655epUFfiEsxBmklkc0EDlXOcQOkDNuU4b3/Yva1iYi2auly2yxhsVwN7m3Lz8okfFXi4d3/YoVRYbRZaUnO3UnHo5WccC4dXXvMeXl9ZbOVrOrr3kPLy+stmK9Sj2ceRQL35ifNmEFKgKV1IhmoiIDFxQXhlA2nkZN238QrljQLR6pZidA91NUtaK+nJc6GQAASC5JLdgXWKIAqi126sH1tq6kYXzsYGyxtHOkY3vXNHS9o2W3kWtusbdRAcQPhc1xaWkOBsWkEG/Cx23V16ktV0jJW4jVxmMNF6eN4s4uItyrmncACcoO0k36Be7nUbC7OWML/zi0E+fevsgPlVUzZWPjeMzHscxw4tcLEeYrkHTXQ2bCql8ErXZMxMUlubIy/NcDuvbeOgrsNfOana8We1rxe9nAOHmKA5f1b6uJa7lKuWN3csMEz25mn79KI3ZGMH4wDrEkbNlunZmal8DqIsYpnyU9RGwMqLufE9rReneBckW3rpdrbbBsHiUoAuddIG2raofrlR7Vy6KVH6ytHX0tY+YAmGd5ka7oDztew8De5HEHxFRrhZie3otSMKzT70a2i/DZQV+sy8/BeFJMsmq1nwvpXwCGcOdTOiuclrmPLfvtyrdLpdbznKe8i2tpStU1SW83jQTT5tGw084cYcxcxzRmLCd4Ld5bfbs3bez1dKdaEZidHR5y9wIMrmlgaDvyg7S7x22eNVldFsq01HokeelW063XNbd+O7PI3/CtYsUNE2lMUxcKd0eYZLXIO3ab22rT9H8QFNUQzOBc2OQOIba5sOi6wEWrqSeM9x3p2NGnGcYrZPft5/c3rSTWOJ300lOySKSGZz/AL5ls4FuUtOU7iNhWzU+takMeZ4lZJbbGGFxvwDhzSPGSFT6LdV5ptkWej2s4xjhrHB7eJ6+k+kb6+cyvGVoGWNl75W349JO8n6l5LXEEEEgg3BHQRuIUJdcW23lnp06cacFCKwkWlo9rViMbWVYeyQAAyMaXNd4yBtaey3oUaR61I+TcykD3SOBHKPbla2/SAdrndluvcquul126+eMHle5rRVOsx5Z2Ek32nafGsnDjzuxYmYKYS57msYHOe5wa1rdpJO4ALhhs9SpKKjtZdurk/gQ8tL6y2Yrx9EcGNHSRQu2vALn22jO4lzgPEL27F7BXrU10YJM+cXc4zrzlHc2zCClQFK6EYzUREAREQBF4c2IVD6mWCIwNDI43Xka8k5h+iV+6XE5Wztp5xES+Nz2PhzAc3eHNdu60B7KLDkxiFpDTLGHF5YAXC+YGxHXtHnUVONQROyPmja7gXAEdfDtQGai+b6hrW5y5oZa+YkAW433LGpcahldlZLG93AOF+wdKAzUWJWYrFCQJJWMJ3BzgD124LHwnFDM6ovkyxz5WlvS3KDcm+3fvQHprHrqCOdjo5WNkjcLFrhcH/vxr5QY1A92Rs0bn8A4Enq49imrxeGE2kljYbXs5wvbjZDKbTyjSK/U1A9xMU8sIP4rgJQOomxt1krAk1Ku/Fqx8aE/werMirWOZyjXsLLXzBwy2G/avhS4zDK7LHLG93Brhfs4rk6MH3E6Oo3Mf9/RFYv1MT/i1MJ62PH1r4O1OVY3TUx+NIP5FZtJj7JKiSEOZzcoaQ4EvdYl4A/RtZZOKvlbGXQhrpBtyvBOYDeBYix4LHUQOq1W5Xf6FSu1RVo3Ppj/AIjx6WL5HVRX8ID/AIv/AJVsRaQRGn7pJs0DaOkO/MtxvsUUmKFkQlqjFBmN2tJtZp3A3O13Gyx1ETZavc+BUp1V1/5sPzw+pR9y3EPzIvnmq56WvjlaXRvY9o3lpBt18F+46tjmcoHNLMpdmBBFhvN+GxPZ4m3vm48PzzKVGqzEPzIvnh9S/Q1VV/5sHz3/AJVyPxGNrWuMjA1wJaS4AEBuYkHp2bV8vt3BkEnLR5CSA7MLEjeB409niPfFx4fnmVG3VNXHppx1yn+DF9Rqfrf7SlHx3/0K3qSujmGaN7Xi9rtINjwPBfD7dwZ+T5aLPe1s438OvxJ1EDV6vc8V/BVzNTdV0z0w6uUP8oX3ZqXl6aqIdUbj/MFY1ZiRjqIIubkeyZzid4yNBFjfYsHD8ddUVDmslgETX2a3vnyNDblzTe1uxZ6iBo9VuX/t6I1CLUr+dVn4sP8AEvW3aNaDU2H86NpfLaxlkIc63SG7LNHUFsKLaNOMdyI9W9r1V0Zy2fx/QUFSoK6EQwgpUBSgM1ERAEREBqk9Ox9dUCSV0QEMNi2Xkr7NxN9qQtZBWQiCUzmQObKHOEpa0C4dn3tF+i/QthnwuKQ5nxRPdxcxpPnIX7p6KOLvI2MvvyNDfQgPGwClaX1b8rS/u2QAkA2tYi19203X40XfEKdwkLBJnk5flLXzZjfPfxL34oGtvla1uZxcbAC5O8niV8KjCoZHZnxRPdxcxpPnIQGq007W0rGujEjH17hAJHFrA3MSxzj+bv2LIxOR/dFIJH05d3S2zYWm4B2XLid3RawW0TUrHtyOa1zNnNcARs3bF8YsKhYLNiiaMwdsY0c4bju3jigPJwdzRU1nKZRKZgRntfksvNtf8VeS6xpsQ5H3Puod5uyc3Pa3Ra/YtuqsOiltykcclt2dodbzr6RUrGXyta2+/K0C+y223i2IDyq6alEMVw17M8fJNi77NcZcuUgrEgqS6apMLaeItlyyPnc5znFo35bize1e1DhULHZ2xRNf+c1jQfPZJ8KhkdnfFE93FzGk+chAatQ8m+lrBI+0Zqzz4mbN7SHBgvzSQNnBZU874n05m7mqW8sxsbouZICdgcGg2I6lsraRgzWYwZu+s0c7Zbbx2L40+EwxuzMiiY7i1jQfPZAebhzmiuqgcoJbT5RsB9zN7L3V8H0UZeJCxheNzi0Zh1HevugNYfhrPtiG25hh7oLb80yhxaH5eNvpX3kLRiF5bW7lHI59183Py3/GXudztzZ8rc+XLmsL2ve1+C/NTRslGWRjHjg9ocPpQHgvsa5/I2P4G8TZN2a/MBt+MvnhlcxuGbXtBFPIy1xfMcwDbb77QtipqNkQyxsYwcGNDR9C+X2phzF/JRZze7sjb7d+2yA1x8IezC2uAc0kXB2g2ivt8yzsXpmieHk5GQThkmQPjvG4EjMOgB3VtXtCkZzOYzmd5zRzdlubw2cEqaNkoyyMZIOD2h3pQGsd0P8AwyPk4u6O5cxkpiSHbwAQdzrXXzibeitytEIOSsfvbi4G22/P7+/i3ra6aiZELRsZGODGhvoXxODwl2fkYs975sjb347t6A8WJpE+HguLz3NNziC0n72NpB2jZxWTo60crWbBsrDb5AXsugaXBxa0ubeziBcX32PRdI4GtLi1rWlzsziABc8TxKA+iIiAKCpUFAYQUqApQGaiIgCIiAIiIAiIgCIiAIiIAiIgCIiAIiIAiIgCIiAIiIAiIgCIiAIiIAoKlQUBhBSoClAZqIiAIiIAiIgCIiAIiIAiIgCIiAIiIAiIgCIiAIiIAiIgCIiAIiIAiIgCgqVBQGEFKgKUAUKUQEIpRAQilEBCKUQEIpRAQilEBCKUQEIpRAQilEBCKUQEIpRAQilEBCKUQEIpRAQilEBCKUQBERAf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6" name="AutoShape 8" descr="data:image/jpeg;base64,/9j/4AAQSkZJRgABAQAAAQABAAD/2wCEAAkGBhQPERIREhIQEBEVDRASFRUQEhUSFxgVFRAYFRQVFhUXGyYeGBojGRUXHy8gIycpLCwsFR4xNTArNSYrLCkBCQoKDgwOGg8PGTUiHSUuNSoyLSwtMi4qLCwwNSksKTQqLCo1KSotLC81LSwsNSwwNSk1LSk0LSksLCwsLCwuKf/AABEIAMIBAwMBIgACEQEDEQH/xAAcAAEAAgMBAQEAAAAAAAAAAAAAAQcEBggFAwL/xABREAABAwICBQUJCA8JAQEBAAABAAIDBBEFEgYHITFREyJBcYEUMjVhc5GxsrMzNHWCkpOh0QgVFyMkQkNSYmRydMHC0lNUg6KjtMPh4mPxJf/EABsBAQACAwEBAAAAAAAAAAAAAAAEBgECAwUH/8QANBEAAgEDAQQHBwQDAQAAAAAAAAECAwQRBSExUXESEzNBYYGhFBUyNMHR8AZSkbEiQuGS/9oADAMBAAIRAxEAPwC8UREAREQBERAEREAREQBERAEREAREQBERAEREAREQBERAEREAREQBERAFBUqCgMIKVAUoDNREQBERAEREAREQBERAEREAREQBERAEREAREQBERAEREAREQBERAEREAUFSoKAwgpUBSgM1ERAEREAREQBERAEREAREQBQ5wAJJAAFyTw4qVTGsPTN9VO+mjcW00bywhp90e02cXcWg3AG7ZfhbnUmoLJMs7SV1U6EdnFli1Gn9Exxby4eRv5NrpB8pot9Kx3ayaQbuWd1RH+JCpmCXJuX17vd4lBdzU7izLQaC72/P/hbb9Z1N0R1B+Kwel6+TtaEXRBMessH8VVBrncVHdjuK19oq8TotDocPUtU60WdFPJ2vaF+fuoD+7O+dH9Kqvut3FO6ncSsdfV4m/uW3/b6stP7qH6sfnR/So+6ef7t/q/8AlVZ3U7iU7qdxKx19XiPctv8At9X9y1RrP/Vj86P6V+hrOH92d86P6VVPdTuJTut3ErPX1eI9y2/7fV/ctlus1nTTydj2lfRusuLpgmHUWH+ZVH3a/ip7vfxT2irxNHolDh6suBmsin6Y6gfFYf5l9W6w6U/2w64/qKpwYi/iv0MTd4ln2mqaPQqPj/JdMWnNI78o4ftRvH8F7NLWMlbmjc17eLTf/wDFQUGMuadoBW2YDjxaRJEbOHfN6COBC6QupZ/yRAutFVOOYN+Za6gr4YfWieNkrdzm36juI7DcL7lT087UVxpxeGYQUqApWTBmrzq/SOlp35JqmmhflDsss0cbrHcbOINth8y9FUt9kfo7mipq5o2scaeQ/ovu6MnxBwcPjoC3sPxWGpaXQTQztDspMMjZADa9iWk2Nistc8/Y6aQclWT0bjzZ4c7B/wDSK5IHWxzj8QLoZAYGIY9T0xDZ6ingc4XAmlZGSAbXAcRcL94djMFTm5CeGfLbNyMjJLXva+Um17HzLmHXPj/dmLT2N2QWpmf4d8/+oXq6tSGjvceFRPcLSVDjUO/ZdsiHyAD8YoCwEREAREQBERAFzS/3R/lH+sV0suaX+6P8o/1iolzuRY9B+OXl9T0MGwl9XM2CPLncHEZjYbBc7Vsn3KazjD8v/pYOryUMxCFziGtDZblxAHuZ6Srl+20P9tD84z61pRpwlHMiXql/c0K/QpPZjO7PEqj7lVZxh+WfqT7lVZxh+WfqVwOeALkgAC5J3W43WN9tof7aH5xn1rt1FM8taxevc/RfYoDFMOdTTPhfbOx1jlNxewOw9qxV7mm0gdX1JaQ4GUWIIIP3tvSF4a8+Sw2kXS3k50oSlvaT9AsnDaB1RKyFls73BovsF/GVjL2tC/f9L+8N9BSCzJIxczcKM5x3pN+h9cf0LnoY2yS8nldIGDI65uWk8PEV4CtvW770i/e2+yeqkXStFRlhETS7ipcW6nUeXlhERcT0giIgCz8JlLXG3BYCy8N77sWHuOdVZgy5tAH3omeUl9oVsRWt6vfeTfKzeuVshXrUezjyPnN58xPmzCClQFK6kUzV4mmuADEKCppTvkgdkv0SN50Z+WGr20QHGejOMOw+tp6jaDDUNc4dOUOtI3tbmHautdIcfZSUU9ZcObHTOlbwccv3sDrJaO1c1a4tHe4cVnAFo5iKlnVITnHY8PHmXtaR6f8AL6OUVLmvKZjBKL/k6axZfrD4fklAaLo9hT8RroYLkvnqWhzumznXkf2NzHsXZFPA2NjWNAa1rWtaBuDWiwHmCoD7HTR3lKqetcObDFyTPKS98R1MBHx1tOuzWe+gDaKkfkqHszyyN3xsPetbwe7ab9AtbeCALWdUNDspc0OO4Fwv5t6+i4hlqHOcXuc5zyblziS4niSdt1dGpHWjK6ZuHVcjpGvFqeSQ3c1wF+Sc47SCAbX3EW6RYC9kWq60al0eE1r2Ocx4gBDmOLXD743cRtCqHUPjlRPihZLUVEre4pjlkle8XD2WNnEi+1AdEIvE03lLMOrnNJa5tBUkOaSCCIXEEEbQVQepjH6mbGKZklTUSMLKi7ZJpHtNqd5FwTY7UB0uVzVL7rJ5V/rldKLmub3WTysnrlRLncix6D8cvL6klQWjgPMpQqAXEvrEfB0vwe/2BVCBo4DzK+8R8HSfBz/YFUL0dil3W9Fa/T3Z1OaPQfo/UNYXmCYMDcxdkIAba978LLz1euL+C5fg13sFRS51qag1gn6XfTvIylNJYeNn4z0G6P1BbnEExYW5swYbZbXvfhZZWhfv+l8u30FW3hngxnwf/wAKqPQn39SeXZ6FvKmoSjgi0b6d3b1+mkuimtnJlha3fekX7232T1oNLoRWSx8qyBxaRcXIBI4hpNyrmxfBWVXJCTa2OcS5ehxDSAD4tv0L6UeMwTOdHFNFI9nfNY8Ejo3BSJ0YylmTPFttTq29BU6Md21to57liLHFrgWuBIIcLEEdBC/CszWxo+MrKxgs7MI5bdIPeOPjB2doWg4Jhhqp4oG73vAJ4De49guoU6bjPolrtr6Fa2697Mb/AAxvPthGjNRV3MMTntGwu2Nbfhc7F+MW0enpLcvE5gO472nxBw2K9G8jQwNBcyGFjQ27iGjtJ3kqKqCGvpy27JYZGGzmkOHic0jpB9Ck+zRxjO0r8ddr9PpuH+GfzbxOe1l4b3/YoxOgdTzSQu76ORzD47HYe0WPapw3v+xQZbC1SkpU+ktzRcerv3kPLS+utlK1nV37yHl5fWWzFerR7OPI+d3vzE+bMIKVAUrqRDNREQFRfZFaO8rSQ1jRzoJcjz/85bAE9Tw35ZXPS7M0swxtVRVUD+9fTSjqOUlrh4wQD2LkjRPDW1VdSQP7yWrgjdb810gDvougOmdUej3cGFU7XDK+VpqZOjbIAW36mBg7FzXpNib8SxCeYXe6eqIYOmxdkiaPi5QutdIpOSoqlzdmSjncLdGWFxFvMuWNV9KJcXoGnd3Wx/yAXj6WoC68M1CULaMQzNe+qMfPna9wLXkbcjb5coO4EG/SqCxSglwutfETlmpqnY4cWODmPHiIs4da7MXMmv2lDMXc4flKWB567FnoYEBcGsDEhVaPVFQ3vZaCKUfHLHW+lVL9j34Wd+4z+vGt4bOX6HXPRQlvYypyD6GrR/se/Czv3Gf140BfGnngyv8Ag+q9i5c76jfDVN+xU/7Z66H09NsMr/g+p9i5c8ajfDVN+xU/7Z6A6lXNdT7tL5aX2hXSi5trBaeb94m9o5RLncixaD2kvL6n5QohUAuRfWI+DpPg9/sFQv1K+sR8HSfBz/YFUL0dimXW9Fa/T3Z1OaL1xfwXL8HO9gqKV7YsP/5cvwc72ColYut6M/p7s58y9cL8GM+D/wDhKqPQn39SeXZ6CrdwzwYz4P8A+FVFoT7+pPLM9BW9X4oEXTfl7nk/6kWtrDxQ09DIWkte8tiBGwjOecR48ocqdwbEnUs8UzDYseDs6W7nN6iLhWdrdP4JF+9t9m9VIVzuJPpk/RKMXaNNfE3n+i99MYBNh9SN/wCDukHxRnHoWg6paMPqpJD+Tg2db3W9AKsGc5sOdfpw4+wWm6nG++T02hHrKRJZqxPFt5uOn1o+K9cfYxdbmIl1RFBfmMh5Qj9N7iL9jW/5ivvqhxN2eanJ5pYJWjg4HK63WCPMtzxjQ2mq5OVmjLn5Q24e5uwXtsHWpwfQ6mo5DLCwteWFty9zthIO49SwqUus6eTMtQouy9m6Lzx2YznJW2tOkyV5cPykEb+0XYfVC1rDe/7Fuet9v4RTnjTvHmk/7WmYb3/YoVdYkyy2EulZQb4f1sLi1de8x5eX1lsxWs6uveY8vL6y2Yr0aPZx5FJvfmJ82YQUqApXUiGaiIgMXFfcJvISeoVyRq88K4f8IU3tQut8V9wm8hJ6hXJGrzwrh/whTe1CA6w0jh5SjqmDe6jnaO2JwXK2q6qEWL0Dju7qaz5YLB9Ll1y5txY7rLjbSHDn4dXzQglj4Kt2Q9NmvzRuHZlPagOylzJr9qg/F3NH4lLAw9di/wBDwrPwvXzQOoxNM90dS2PnwNY4uc8DbyZtlLSdxJFulUBiuIS4rXPlIvNU1IytHQXuDWMHiAyjsQF3CAs0Osemgzdj6nOPoctF+x9NsW66Kf1mH+CuTTbBRFgNTTM2iLDMo8YhYDf/ACLnvVfpMzDcSgqJSRDz45CBfK2RpbmsOgGxPiBQHSmsWTLhWIH9QnHnjI/iufdR3hqm/Yqf9s9WFrl1n0r6F1HSTR1Ek+UPdE7M1kYcHG7hszOsBbgTe2y9e6jfDVN+xU/7Z6A6lXN+JD8JqP3mf2rl0gucsXFqupH63P7Zyi3O5Fh0HtZeR8EKIV55cy+sR8HSfBz/AGBVCdHYr7xHwdJ8Hv8AYKhVMut6K1+nvgqc0XxiLb4bIOOHO9gqHV/aOzNqKKAna11Kxp+RlcPoK0uk1SltQC+VrqYPzAC+cgG4aegcLretTdTDRC0q+p2cakau/u8cdxuNNFkw5reFBb/RVO6E+/qTy7PQVdlbM19NK5hDm8hLYt3bGEbPMqT0J9/UnlmegpW+OJtpefZbnPD6SLK1p0pfQFwHuc8bz1G7D6wVOtZcgDeSB59i6IxCGOZhgksRKx7cp3kW51uq4Wk4Nqr5GpbLJK2SJj8zW2IcSDzc3Rs8W9K1FzkmjGmanTtreUJ7968fxmy42eQw2YHZloHN7eSy+laZqdls+pZ+hE7zFw/ivd1p4oIqPkr8+aRrQP0WkPefoA+MtG1b4oIK5gcbNla6I9Z2s/zADtSc0qyFpbSlptV8Xn/zh/c9fWVi1TT1gEc88Ubqdjg1kjmi4Lg7YD4lrVNjlfLm5OeskytzOySSOsL2ubFWlpxoh9sI2lhDJo75S7cQd7T5gbr56B6Huw9j3SFrpZCAcu0Bo3C/Tt2rEqMnPwNqWpUKVmkop1Fsw1655epUFfiEsxBmklkc0EDlXOcQOkDNuU4b3/Yva1iYi2auly2yxhsVwN7m3Lz8okfFXi4d3/YoVRYbRZaUnO3UnHo5WccC4dXXvMeXl9ZbOVrOrr3kPLy+stmK9Sj2ceRQL35ifNmEFKgKV1IhmoiIDFxQXhlA2nkZN238QrljQLR6pZidA91NUtaK+nJc6GQAASC5JLdgXWKIAqi126sH1tq6kYXzsYGyxtHOkY3vXNHS9o2W3kWtusbdRAcQPhc1xaWkOBsWkEG/Cx23V16ktV0jJW4jVxmMNF6eN4s4uItyrmncACcoO0k36Be7nUbC7OWML/zi0E+fevsgPlVUzZWPjeMzHscxw4tcLEeYrkHTXQ2bCql8ErXZMxMUlubIy/NcDuvbeOgrsNfOana8We1rxe9nAOHmKA5f1b6uJa7lKuWN3csMEz25mn79KI3ZGMH4wDrEkbNlunZmal8DqIsYpnyU9RGwMqLufE9rReneBckW3rpdrbbBsHiUoAuddIG2raofrlR7Vy6KVH6ytHX0tY+YAmGd5ka7oDztew8De5HEHxFRrhZie3otSMKzT70a2i/DZQV+sy8/BeFJMsmq1nwvpXwCGcOdTOiuclrmPLfvtyrdLpdbznKe8i2tpStU1SW83jQTT5tGw084cYcxcxzRmLCd4Ld5bfbs3bez1dKdaEZidHR5y9wIMrmlgaDvyg7S7x22eNVldFsq01HokeelW063XNbd+O7PI3/CtYsUNE2lMUxcKd0eYZLXIO3ab22rT9H8QFNUQzOBc2OQOIba5sOi6wEWrqSeM9x3p2NGnGcYrZPft5/c3rSTWOJ300lOySKSGZz/AL5ls4FuUtOU7iNhWzU+takMeZ4lZJbbGGFxvwDhzSPGSFT6LdV5ptkWej2s4xjhrHB7eJ6+k+kb6+cyvGVoGWNl75W349JO8n6l5LXEEEEgg3BHQRuIUJdcW23lnp06cacFCKwkWlo9rViMbWVYeyQAAyMaXNd4yBtaey3oUaR61I+TcykD3SOBHKPbla2/SAdrndluvcquul126+eMHle5rRVOsx5Z2Ek32nafGsnDjzuxYmYKYS57msYHOe5wa1rdpJO4ALhhs9SpKKjtZdurk/gQ8tL6y2Yrx9EcGNHSRQu2vALn22jO4lzgPEL27F7BXrU10YJM+cXc4zrzlHc2zCClQFK6EYzUREAREQBF4c2IVD6mWCIwNDI43Xka8k5h+iV+6XE5Wztp5xES+Nz2PhzAc3eHNdu60B7KLDkxiFpDTLGHF5YAXC+YGxHXtHnUVONQROyPmja7gXAEdfDtQGai+b6hrW5y5oZa+YkAW433LGpcahldlZLG93AOF+wdKAzUWJWYrFCQJJWMJ3BzgD124LHwnFDM6ovkyxz5WlvS3KDcm+3fvQHprHrqCOdjo5WNkjcLFrhcH/vxr5QY1A92Rs0bn8A4Enq49imrxeGE2kljYbXs5wvbjZDKbTyjSK/U1A9xMU8sIP4rgJQOomxt1krAk1Ku/Fqx8aE/werMirWOZyjXsLLXzBwy2G/avhS4zDK7LHLG93Brhfs4rk6MH3E6Oo3Mf9/RFYv1MT/i1MJ62PH1r4O1OVY3TUx+NIP5FZtJj7JKiSEOZzcoaQ4EvdYl4A/RtZZOKvlbGXQhrpBtyvBOYDeBYix4LHUQOq1W5Xf6FSu1RVo3Ppj/AIjx6WL5HVRX8ID/AIv/AJVsRaQRGn7pJs0DaOkO/MtxvsUUmKFkQlqjFBmN2tJtZp3A3O13Gyx1ETZavc+BUp1V1/5sPzw+pR9y3EPzIvnmq56WvjlaXRvY9o3lpBt18F+46tjmcoHNLMpdmBBFhvN+GxPZ4m3vm48PzzKVGqzEPzIvnh9S/Q1VV/5sHz3/AJVyPxGNrWuMjA1wJaS4AEBuYkHp2bV8vt3BkEnLR5CSA7MLEjeB409niPfFx4fnmVG3VNXHppx1yn+DF9Rqfrf7SlHx3/0K3qSujmGaN7Xi9rtINjwPBfD7dwZ+T5aLPe1s438OvxJ1EDV6vc8V/BVzNTdV0z0w6uUP8oX3ZqXl6aqIdUbj/MFY1ZiRjqIIubkeyZzid4yNBFjfYsHD8ddUVDmslgETX2a3vnyNDblzTe1uxZ6iBo9VuX/t6I1CLUr+dVn4sP8AEvW3aNaDU2H86NpfLaxlkIc63SG7LNHUFsKLaNOMdyI9W9r1V0Zy2fx/QUFSoK6EQwgpUBSgM1ERAEREBqk9Ox9dUCSV0QEMNi2Xkr7NxN9qQtZBWQiCUzmQObKHOEpa0C4dn3tF+i/QthnwuKQ5nxRPdxcxpPnIX7p6KOLvI2MvvyNDfQgPGwClaX1b8rS/u2QAkA2tYi19203X40XfEKdwkLBJnk5flLXzZjfPfxL34oGtvla1uZxcbAC5O8niV8KjCoZHZnxRPdxcxpPnIQGq007W0rGujEjH17hAJHFrA3MSxzj+bv2LIxOR/dFIJH05d3S2zYWm4B2XLid3RawW0TUrHtyOa1zNnNcARs3bF8YsKhYLNiiaMwdsY0c4bju3jigPJwdzRU1nKZRKZgRntfksvNtf8VeS6xpsQ5H3Puod5uyc3Pa3Ra/YtuqsOiltykcclt2dodbzr6RUrGXyta2+/K0C+y223i2IDyq6alEMVw17M8fJNi77NcZcuUgrEgqS6apMLaeItlyyPnc5znFo35bize1e1DhULHZ2xRNf+c1jQfPZJ8KhkdnfFE93FzGk+chAatQ8m+lrBI+0Zqzz4mbN7SHBgvzSQNnBZU874n05m7mqW8sxsbouZICdgcGg2I6lsraRgzWYwZu+s0c7Zbbx2L40+EwxuzMiiY7i1jQfPZAebhzmiuqgcoJbT5RsB9zN7L3V8H0UZeJCxheNzi0Zh1HevugNYfhrPtiG25hh7oLb80yhxaH5eNvpX3kLRiF5bW7lHI59183Py3/GXudztzZ8rc+XLmsL2ve1+C/NTRslGWRjHjg9ocPpQHgvsa5/I2P4G8TZN2a/MBt+MvnhlcxuGbXtBFPIy1xfMcwDbb77QtipqNkQyxsYwcGNDR9C+X2phzF/JRZze7sjb7d+2yA1x8IezC2uAc0kXB2g2ivt8yzsXpmieHk5GQThkmQPjvG4EjMOgB3VtXtCkZzOYzmd5zRzdlubw2cEqaNkoyyMZIOD2h3pQGsd0P8AwyPk4u6O5cxkpiSHbwAQdzrXXzibeitytEIOSsfvbi4G22/P7+/i3ra6aiZELRsZGODGhvoXxODwl2fkYs975sjb347t6A8WJpE+HguLz3NNziC0n72NpB2jZxWTo60crWbBsrDb5AXsugaXBxa0ubeziBcX32PRdI4GtLi1rWlzsziABc8TxKA+iIiAKCpUFAYQUqApQGaiIgCIiAIiIAiIgCIiAIiIAiIgCIiAIiIAiIgCIiAIiIAiIgCIiAIiIAoKlQUBhBSoClAZqIiAIiIAiIgCIiAIiIAiIgCIiAIiIAiIgCIiAIiIAiIgCIiAIiIAiIgCgqVBQGEFKgKUAUKUQEIpRAQilEBCKUQEIpRAQilEBCKUQEIpRAQilEBCKUQEIpRAQilEBCKUQEIpRAQilEBCKUQBERAf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7" name="AutoShape 10" descr="data:image/jpeg;base64,/9j/4AAQSkZJRgABAQAAAQABAAD/2wCEAAkGBhQPERIREhIQEBEVDRASFRUQEhUSFxgVFRAYFRQVFhUXGyYeGBojGRUXHy8gIycpLCwsFR4xNTArNSYrLCkBCQoKDgwOGg8PGTUiHSUuNSoyLSwtMi4qLCwwNSksKTQqLCo1KSotLC81LSwsNSwwNSk1LSk0LSksLCwsLCwuKf/AABEIAMIBAwMBIgACEQEDEQH/xAAcAAEAAgMBAQEAAAAAAAAAAAAAAQcEBggFAwL/xABREAABAwICBQUJCA8JAQEBAAABAAIDBBEFEgYHITFREyJBcYEUMjVhc5GxsrMzNHWCkpOh0QgVFyMkQkNSYmRydMHC0lNUg6KjtMPh4mPxJf/EABsBAQACAwEBAAAAAAAAAAAAAAAEBgECAwUH/8QANBEAAgEDAQQHBwQDAQAAAAAAAAECAwQRBSExUXESEzNBYYGhFBUyNMHR8AZSkbEiQuGS/9oADAMBAAIRAxEAPwC8UREAREQBERAEREAREQBERAEREAREQBERAEREAREQBERAEREAREQBERAFBUqCgMIKVAUoDNREQBERAEREAREQBERAEREAREQBERAEREAREQBERAEREAREQBERAEREAUFSoKAwgpUBSgM1ERAEREAREQBERAEREAREQBQ5wAJJAAFyTw4qVTGsPTN9VO+mjcW00bywhp90e02cXcWg3AG7ZfhbnUmoLJMs7SV1U6EdnFli1Gn9Exxby4eRv5NrpB8pot9Kx3ayaQbuWd1RH+JCpmCXJuX17vd4lBdzU7izLQaC72/P/hbb9Z1N0R1B+Kwel6+TtaEXRBMessH8VVBrncVHdjuK19oq8TotDocPUtU60WdFPJ2vaF+fuoD+7O+dH9Kqvut3FO6ncSsdfV4m/uW3/b6stP7qH6sfnR/So+6ef7t/q/8AlVZ3U7iU7qdxKx19XiPctv8At9X9y1RrP/Vj86P6V+hrOH92d86P6VVPdTuJTut3ErPX1eI9y2/7fV/ctlus1nTTydj2lfRusuLpgmHUWH+ZVH3a/ip7vfxT2irxNHolDh6suBmsin6Y6gfFYf5l9W6w6U/2w64/qKpwYi/iv0MTd4ln2mqaPQqPj/JdMWnNI78o4ftRvH8F7NLWMlbmjc17eLTf/wDFQUGMuadoBW2YDjxaRJEbOHfN6COBC6QupZ/yRAutFVOOYN+Za6gr4YfWieNkrdzm36juI7DcL7lT087UVxpxeGYQUqApWTBmrzq/SOlp35JqmmhflDsss0cbrHcbOINth8y9FUt9kfo7mipq5o2scaeQ/ovu6MnxBwcPjoC3sPxWGpaXQTQztDspMMjZADa9iWk2Nistc8/Y6aQclWT0bjzZ4c7B/wDSK5IHWxzj8QLoZAYGIY9T0xDZ6ingc4XAmlZGSAbXAcRcL94djMFTm5CeGfLbNyMjJLXva+Um17HzLmHXPj/dmLT2N2QWpmf4d8/+oXq6tSGjvceFRPcLSVDjUO/ZdsiHyAD8YoCwEREAREQBERAFzS/3R/lH+sV0suaX+6P8o/1iolzuRY9B+OXl9T0MGwl9XM2CPLncHEZjYbBc7Vsn3KazjD8v/pYOryUMxCFziGtDZblxAHuZ6Srl+20P9tD84z61pRpwlHMiXql/c0K/QpPZjO7PEqj7lVZxh+WfqT7lVZxh+WfqVwOeALkgAC5J3W43WN9tof7aH5xn1rt1FM8taxevc/RfYoDFMOdTTPhfbOx1jlNxewOw9qxV7mm0gdX1JaQ4GUWIIIP3tvSF4a8+Sw2kXS3k50oSlvaT9AsnDaB1RKyFls73BovsF/GVjL2tC/f9L+8N9BSCzJIxczcKM5x3pN+h9cf0LnoY2yS8nldIGDI65uWk8PEV4CtvW770i/e2+yeqkXStFRlhETS7ipcW6nUeXlhERcT0giIgCz8JlLXG3BYCy8N77sWHuOdVZgy5tAH3omeUl9oVsRWt6vfeTfKzeuVshXrUezjyPnN58xPmzCClQFK6kUzV4mmuADEKCppTvkgdkv0SN50Z+WGr20QHGejOMOw+tp6jaDDUNc4dOUOtI3tbmHautdIcfZSUU9ZcObHTOlbwccv3sDrJaO1c1a4tHe4cVnAFo5iKlnVITnHY8PHmXtaR6f8AL6OUVLmvKZjBKL/k6axZfrD4fklAaLo9hT8RroYLkvnqWhzumznXkf2NzHsXZFPA2NjWNAa1rWtaBuDWiwHmCoD7HTR3lKqetcObDFyTPKS98R1MBHx1tOuzWe+gDaKkfkqHszyyN3xsPetbwe7ab9AtbeCALWdUNDspc0OO4Fwv5t6+i4hlqHOcXuc5zyblziS4niSdt1dGpHWjK6ZuHVcjpGvFqeSQ3c1wF+Sc47SCAbX3EW6RYC9kWq60al0eE1r2Ocx4gBDmOLXD743cRtCqHUPjlRPihZLUVEre4pjlkle8XD2WNnEi+1AdEIvE03lLMOrnNJa5tBUkOaSCCIXEEEbQVQepjH6mbGKZklTUSMLKi7ZJpHtNqd5FwTY7UB0uVzVL7rJ5V/rldKLmub3WTysnrlRLncix6D8cvL6klQWjgPMpQqAXEvrEfB0vwe/2BVCBo4DzK+8R8HSfBz/YFUL0dil3W9Fa/T3Z1OaPQfo/UNYXmCYMDcxdkIAba978LLz1euL+C5fg13sFRS51qag1gn6XfTvIylNJYeNn4z0G6P1BbnEExYW5swYbZbXvfhZZWhfv+l8u30FW3hngxnwf/wAKqPQn39SeXZ6FvKmoSjgi0b6d3b1+mkuimtnJlha3fekX7232T1oNLoRWSx8qyBxaRcXIBI4hpNyrmxfBWVXJCTa2OcS5ehxDSAD4tv0L6UeMwTOdHFNFI9nfNY8Ejo3BSJ0YylmTPFttTq29BU6Md21to57liLHFrgWuBIIcLEEdBC/CszWxo+MrKxgs7MI5bdIPeOPjB2doWg4Jhhqp4oG73vAJ4De49guoU6bjPolrtr6Fa2697Mb/AAxvPthGjNRV3MMTntGwu2Nbfhc7F+MW0enpLcvE5gO472nxBw2K9G8jQwNBcyGFjQ27iGjtJ3kqKqCGvpy27JYZGGzmkOHic0jpB9Ck+zRxjO0r8ddr9PpuH+GfzbxOe1l4b3/YoxOgdTzSQu76ORzD47HYe0WPapw3v+xQZbC1SkpU+ktzRcerv3kPLS+utlK1nV37yHl5fWWzFerR7OPI+d3vzE+bMIKVAUrqRDNREQFRfZFaO8rSQ1jRzoJcjz/85bAE9Tw35ZXPS7M0swxtVRVUD+9fTSjqOUlrh4wQD2LkjRPDW1VdSQP7yWrgjdb810gDvougOmdUej3cGFU7XDK+VpqZOjbIAW36mBg7FzXpNib8SxCeYXe6eqIYOmxdkiaPi5QutdIpOSoqlzdmSjncLdGWFxFvMuWNV9KJcXoGnd3Wx/yAXj6WoC68M1CULaMQzNe+qMfPna9wLXkbcjb5coO4EG/SqCxSglwutfETlmpqnY4cWODmPHiIs4da7MXMmv2lDMXc4flKWB567FnoYEBcGsDEhVaPVFQ3vZaCKUfHLHW+lVL9j34Wd+4z+vGt4bOX6HXPRQlvYypyD6GrR/se/Czv3Gf140BfGnngyv8Ag+q9i5c76jfDVN+xU/7Z66H09NsMr/g+p9i5c8ajfDVN+xU/7Z6A6lXNdT7tL5aX2hXSi5trBaeb94m9o5RLncixaD2kvL6n5QohUAuRfWI+DpPg9/sFQv1K+sR8HSfBz/YFUL0dimXW9Fa/T3Z1OaL1xfwXL8HO9gqKV7YsP/5cvwc72ColYut6M/p7s58y9cL8GM+D/wDhKqPQn39SeXZ6CrdwzwYz4P8A+FVFoT7+pPLM9BW9X4oEXTfl7nk/6kWtrDxQ09DIWkte8tiBGwjOecR48ocqdwbEnUs8UzDYseDs6W7nN6iLhWdrdP4JF+9t9m9VIVzuJPpk/RKMXaNNfE3n+i99MYBNh9SN/wCDukHxRnHoWg6paMPqpJD+Tg2db3W9AKsGc5sOdfpw4+wWm6nG++T02hHrKRJZqxPFt5uOn1o+K9cfYxdbmIl1RFBfmMh5Qj9N7iL9jW/5ivvqhxN2eanJ5pYJWjg4HK63WCPMtzxjQ2mq5OVmjLn5Q24e5uwXtsHWpwfQ6mo5DLCwteWFty9zthIO49SwqUus6eTMtQouy9m6Lzx2YznJW2tOkyV5cPykEb+0XYfVC1rDe/7Fuet9v4RTnjTvHmk/7WmYb3/YoVdYkyy2EulZQb4f1sLi1de8x5eX1lsxWs6uveY8vL6y2Yr0aPZx5FJvfmJ82YQUqApXUiGaiIgMXFfcJvISeoVyRq88K4f8IU3tQut8V9wm8hJ6hXJGrzwrh/whTe1CA6w0jh5SjqmDe6jnaO2JwXK2q6qEWL0Dju7qaz5YLB9Ll1y5txY7rLjbSHDn4dXzQglj4Kt2Q9NmvzRuHZlPagOylzJr9qg/F3NH4lLAw9di/wBDwrPwvXzQOoxNM90dS2PnwNY4uc8DbyZtlLSdxJFulUBiuIS4rXPlIvNU1IytHQXuDWMHiAyjsQF3CAs0Osemgzdj6nOPoctF+x9NsW66Kf1mH+CuTTbBRFgNTTM2iLDMo8YhYDf/ACLnvVfpMzDcSgqJSRDz45CBfK2RpbmsOgGxPiBQHSmsWTLhWIH9QnHnjI/iufdR3hqm/Yqf9s9WFrl1n0r6F1HSTR1Ek+UPdE7M1kYcHG7hszOsBbgTe2y9e6jfDVN+xU/7Z6A6lXN+JD8JqP3mf2rl0gucsXFqupH63P7Zyi3O5Fh0HtZeR8EKIV55cy+sR8HSfBz/AGBVCdHYr7xHwdJ8Hv8AYKhVMut6K1+nvgqc0XxiLb4bIOOHO9gqHV/aOzNqKKAna11Kxp+RlcPoK0uk1SltQC+VrqYPzAC+cgG4aegcLretTdTDRC0q+p2cakau/u8cdxuNNFkw5reFBb/RVO6E+/qTy7PQVdlbM19NK5hDm8hLYt3bGEbPMqT0J9/UnlmegpW+OJtpefZbnPD6SLK1p0pfQFwHuc8bz1G7D6wVOtZcgDeSB59i6IxCGOZhgksRKx7cp3kW51uq4Wk4Nqr5GpbLJK2SJj8zW2IcSDzc3Rs8W9K1FzkmjGmanTtreUJ7968fxmy42eQw2YHZloHN7eSy+laZqdls+pZ+hE7zFw/ivd1p4oIqPkr8+aRrQP0WkPefoA+MtG1b4oIK5gcbNla6I9Z2s/zADtSc0qyFpbSlptV8Xn/zh/c9fWVi1TT1gEc88Ubqdjg1kjmi4Lg7YD4lrVNjlfLm5OeskytzOySSOsL2ubFWlpxoh9sI2lhDJo75S7cQd7T5gbr56B6Huw9j3SFrpZCAcu0Bo3C/Tt2rEqMnPwNqWpUKVmkop1Fsw1655epUFfiEsxBmklkc0EDlXOcQOkDNuU4b3/Yva1iYi2auly2yxhsVwN7m3Lz8okfFXi4d3/YoVRYbRZaUnO3UnHo5WccC4dXXvMeXl9ZbOVrOrr3kPLy+stmK9Sj2ceRQL35ifNmEFKgKV1IhmoiIDFxQXhlA2nkZN238QrljQLR6pZidA91NUtaK+nJc6GQAASC5JLdgXWKIAqi126sH1tq6kYXzsYGyxtHOkY3vXNHS9o2W3kWtusbdRAcQPhc1xaWkOBsWkEG/Cx23V16ktV0jJW4jVxmMNF6eN4s4uItyrmncACcoO0k36Be7nUbC7OWML/zi0E+fevsgPlVUzZWPjeMzHscxw4tcLEeYrkHTXQ2bCql8ErXZMxMUlubIy/NcDuvbeOgrsNfOana8We1rxe9nAOHmKA5f1b6uJa7lKuWN3csMEz25mn79KI3ZGMH4wDrEkbNlunZmal8DqIsYpnyU9RGwMqLufE9rReneBckW3rpdrbbBsHiUoAuddIG2raofrlR7Vy6KVH6ytHX0tY+YAmGd5ka7oDztew8De5HEHxFRrhZie3otSMKzT70a2i/DZQV+sy8/BeFJMsmq1nwvpXwCGcOdTOiuclrmPLfvtyrdLpdbznKe8i2tpStU1SW83jQTT5tGw084cYcxcxzRmLCd4Ld5bfbs3bez1dKdaEZidHR5y9wIMrmlgaDvyg7S7x22eNVldFsq01HokeelW063XNbd+O7PI3/CtYsUNE2lMUxcKd0eYZLXIO3ab22rT9H8QFNUQzOBc2OQOIba5sOi6wEWrqSeM9x3p2NGnGcYrZPft5/c3rSTWOJ300lOySKSGZz/AL5ls4FuUtOU7iNhWzU+takMeZ4lZJbbGGFxvwDhzSPGSFT6LdV5ptkWej2s4xjhrHB7eJ6+k+kb6+cyvGVoGWNl75W349JO8n6l5LXEEEEgg3BHQRuIUJdcW23lnp06cacFCKwkWlo9rViMbWVYeyQAAyMaXNd4yBtaey3oUaR61I+TcykD3SOBHKPbla2/SAdrndluvcquul126+eMHle5rRVOsx5Z2Ek32nafGsnDjzuxYmYKYS57msYHOe5wa1rdpJO4ALhhs9SpKKjtZdurk/gQ8tL6y2Yrx9EcGNHSRQu2vALn22jO4lzgPEL27F7BXrU10YJM+cXc4zrzlHc2zCClQFK6EYzUREAREQBF4c2IVD6mWCIwNDI43Xka8k5h+iV+6XE5Wztp5xES+Nz2PhzAc3eHNdu60B7KLDkxiFpDTLGHF5YAXC+YGxHXtHnUVONQROyPmja7gXAEdfDtQGai+b6hrW5y5oZa+YkAW433LGpcahldlZLG93AOF+wdKAzUWJWYrFCQJJWMJ3BzgD124LHwnFDM6ovkyxz5WlvS3KDcm+3fvQHprHrqCOdjo5WNkjcLFrhcH/vxr5QY1A92Rs0bn8A4Enq49imrxeGE2kljYbXs5wvbjZDKbTyjSK/U1A9xMU8sIP4rgJQOomxt1krAk1Ku/Fqx8aE/werMirWOZyjXsLLXzBwy2G/avhS4zDK7LHLG93Brhfs4rk6MH3E6Oo3Mf9/RFYv1MT/i1MJ62PH1r4O1OVY3TUx+NIP5FZtJj7JKiSEOZzcoaQ4EvdYl4A/RtZZOKvlbGXQhrpBtyvBOYDeBYix4LHUQOq1W5Xf6FSu1RVo3Ppj/AIjx6WL5HVRX8ID/AIv/AJVsRaQRGn7pJs0DaOkO/MtxvsUUmKFkQlqjFBmN2tJtZp3A3O13Gyx1ETZavc+BUp1V1/5sPzw+pR9y3EPzIvnmq56WvjlaXRvY9o3lpBt18F+46tjmcoHNLMpdmBBFhvN+GxPZ4m3vm48PzzKVGqzEPzIvnh9S/Q1VV/5sHz3/AJVyPxGNrWuMjA1wJaS4AEBuYkHp2bV8vt3BkEnLR5CSA7MLEjeB409niPfFx4fnmVG3VNXHppx1yn+DF9Rqfrf7SlHx3/0K3qSujmGaN7Xi9rtINjwPBfD7dwZ+T5aLPe1s438OvxJ1EDV6vc8V/BVzNTdV0z0w6uUP8oX3ZqXl6aqIdUbj/MFY1ZiRjqIIubkeyZzid4yNBFjfYsHD8ddUVDmslgETX2a3vnyNDblzTe1uxZ6iBo9VuX/t6I1CLUr+dVn4sP8AEvW3aNaDU2H86NpfLaxlkIc63SG7LNHUFsKLaNOMdyI9W9r1V0Zy2fx/QUFSoK6EQwgpUBSgM1ERAEREBqk9Ox9dUCSV0QEMNi2Xkr7NxN9qQtZBWQiCUzmQObKHOEpa0C4dn3tF+i/QthnwuKQ5nxRPdxcxpPnIX7p6KOLvI2MvvyNDfQgPGwClaX1b8rS/u2QAkA2tYi19203X40XfEKdwkLBJnk5flLXzZjfPfxL34oGtvla1uZxcbAC5O8niV8KjCoZHZnxRPdxcxpPnIQGq007W0rGujEjH17hAJHFrA3MSxzj+bv2LIxOR/dFIJH05d3S2zYWm4B2XLid3RawW0TUrHtyOa1zNnNcARs3bF8YsKhYLNiiaMwdsY0c4bju3jigPJwdzRU1nKZRKZgRntfksvNtf8VeS6xpsQ5H3Puod5uyc3Pa3Ra/YtuqsOiltykcclt2dodbzr6RUrGXyta2+/K0C+y223i2IDyq6alEMVw17M8fJNi77NcZcuUgrEgqS6apMLaeItlyyPnc5znFo35bize1e1DhULHZ2xRNf+c1jQfPZJ8KhkdnfFE93FzGk+chAatQ8m+lrBI+0Zqzz4mbN7SHBgvzSQNnBZU874n05m7mqW8sxsbouZICdgcGg2I6lsraRgzWYwZu+s0c7Zbbx2L40+EwxuzMiiY7i1jQfPZAebhzmiuqgcoJbT5RsB9zN7L3V8H0UZeJCxheNzi0Zh1HevugNYfhrPtiG25hh7oLb80yhxaH5eNvpX3kLRiF5bW7lHI59183Py3/GXudztzZ8rc+XLmsL2ve1+C/NTRslGWRjHjg9ocPpQHgvsa5/I2P4G8TZN2a/MBt+MvnhlcxuGbXtBFPIy1xfMcwDbb77QtipqNkQyxsYwcGNDR9C+X2phzF/JRZze7sjb7d+2yA1x8IezC2uAc0kXB2g2ivt8yzsXpmieHk5GQThkmQPjvG4EjMOgB3VtXtCkZzOYzmd5zRzdlubw2cEqaNkoyyMZIOD2h3pQGsd0P8AwyPk4u6O5cxkpiSHbwAQdzrXXzibeitytEIOSsfvbi4G22/P7+/i3ra6aiZELRsZGODGhvoXxODwl2fkYs975sjb347t6A8WJpE+HguLz3NNziC0n72NpB2jZxWTo60crWbBsrDb5AXsugaXBxa0ubeziBcX32PRdI4GtLi1rWlzsziABc8TxKA+iIiAKCpUFAYQUqApQGaiIgCIiAIiIAiIgCIiAIiIAiIgCIiAIiIAiIgCIiAIiIAiIgCIiAIiIAoKlQUBhBSoClAZqIiAIiIAiIgCIiAIiIAiIgCIiAIiIAiIgCIiAIiIAiIgCIiAIiIAiIgCgqVBQGEFKgKUAUKUQEIpRAQilEBCKUQEIpRAQilEBCKUQEIpRAQilEBCKUQEIpRAQilEBCKUQEIpRAQilEBCKUQBERAf/9k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8" name="AutoShape 12" descr="data:image/jpeg;base64,/9j/4AAQSkZJRgABAQAAAQABAAD/2wCEAAkGBhQPERIREhIQEBEVDRASFRUQEhUSFxgVFRAYFRQVFhUXGyYeGBojGRUXHy8gIycpLCwsFR4xNTArNSYrLCkBCQoKDgwOGg8PGTUiHSUuNSoyLSwtMi4qLCwwNSksKTQqLCo1KSotLC81LSwsNSwwNSk1LSk0LSksLCwsLCwuKf/AABEIAMIBAwMBIgACEQEDEQH/xAAcAAEAAgMBAQEAAAAAAAAAAAAAAQcEBggFAwL/xABREAABAwICBQUJCA8JAQEBAAABAAIDBBEFEgYHITFREyJBcYEUMjVhc5GxsrMzNHWCkpOh0QgVFyMkQkNSYmRydMHC0lNUg6KjtMPh4mPxJf/EABsBAQACAwEBAAAAAAAAAAAAAAAEBgECAwUH/8QANBEAAgEDAQQHBwQDAQAAAAAAAAECAwQRBSExUXESEzNBYYGhFBUyNMHR8AZSkbEiQuGS/9oADAMBAAIRAxEAPwC8UREAREQBERAEREAREQBERAEREAREQBERAEREAREQBERAEREAREQBERAFBUqCgMIKVAUoDNREQBERAEREAREQBERAEREAREQBERAEREAREQBERAEREAREQBERAEREAUFSoKAwgpUBSgM1ERAEREAREQBERAEREAREQBQ5wAJJAAFyTw4qVTGsPTN9VO+mjcW00bywhp90e02cXcWg3AG7ZfhbnUmoLJMs7SV1U6EdnFli1Gn9Exxby4eRv5NrpB8pot9Kx3ayaQbuWd1RH+JCpmCXJuX17vd4lBdzU7izLQaC72/P/hbb9Z1N0R1B+Kwel6+TtaEXRBMessH8VVBrncVHdjuK19oq8TotDocPUtU60WdFPJ2vaF+fuoD+7O+dH9Kqvut3FO6ncSsdfV4m/uW3/b6stP7qH6sfnR/So+6ef7t/q/8AlVZ3U7iU7qdxKx19XiPctv8At9X9y1RrP/Vj86P6V+hrOH92d86P6VVPdTuJTut3ErPX1eI9y2/7fV/ctlus1nTTydj2lfRusuLpgmHUWH+ZVH3a/ip7vfxT2irxNHolDh6suBmsin6Y6gfFYf5l9W6w6U/2w64/qKpwYi/iv0MTd4ln2mqaPQqPj/JdMWnNI78o4ftRvH8F7NLWMlbmjc17eLTf/wDFQUGMuadoBW2YDjxaRJEbOHfN6COBC6QupZ/yRAutFVOOYN+Za6gr4YfWieNkrdzm36juI7DcL7lT087UVxpxeGYQUqApWTBmrzq/SOlp35JqmmhflDsss0cbrHcbOINth8y9FUt9kfo7mipq5o2scaeQ/ovu6MnxBwcPjoC3sPxWGpaXQTQztDspMMjZADa9iWk2Nistc8/Y6aQclWT0bjzZ4c7B/wDSK5IHWxzj8QLoZAYGIY9T0xDZ6ingc4XAmlZGSAbXAcRcL94djMFTm5CeGfLbNyMjJLXva+Um17HzLmHXPj/dmLT2N2QWpmf4d8/+oXq6tSGjvceFRPcLSVDjUO/ZdsiHyAD8YoCwEREAREQBERAFzS/3R/lH+sV0suaX+6P8o/1iolzuRY9B+OXl9T0MGwl9XM2CPLncHEZjYbBc7Vsn3KazjD8v/pYOryUMxCFziGtDZblxAHuZ6Srl+20P9tD84z61pRpwlHMiXql/c0K/QpPZjO7PEqj7lVZxh+WfqT7lVZxh+WfqVwOeALkgAC5J3W43WN9tof7aH5xn1rt1FM8taxevc/RfYoDFMOdTTPhfbOx1jlNxewOw9qxV7mm0gdX1JaQ4GUWIIIP3tvSF4a8+Sw2kXS3k50oSlvaT9AsnDaB1RKyFls73BovsF/GVjL2tC/f9L+8N9BSCzJIxczcKM5x3pN+h9cf0LnoY2yS8nldIGDI65uWk8PEV4CtvW770i/e2+yeqkXStFRlhETS7ipcW6nUeXlhERcT0giIgCz8JlLXG3BYCy8N77sWHuOdVZgy5tAH3omeUl9oVsRWt6vfeTfKzeuVshXrUezjyPnN58xPmzCClQFK6kUzV4mmuADEKCppTvkgdkv0SN50Z+WGr20QHGejOMOw+tp6jaDDUNc4dOUOtI3tbmHautdIcfZSUU9ZcObHTOlbwccv3sDrJaO1c1a4tHe4cVnAFo5iKlnVITnHY8PHmXtaR6f8AL6OUVLmvKZjBKL/k6axZfrD4fklAaLo9hT8RroYLkvnqWhzumznXkf2NzHsXZFPA2NjWNAa1rWtaBuDWiwHmCoD7HTR3lKqetcObDFyTPKS98R1MBHx1tOuzWe+gDaKkfkqHszyyN3xsPetbwe7ab9AtbeCALWdUNDspc0OO4Fwv5t6+i4hlqHOcXuc5zyblziS4niSdt1dGpHWjK6ZuHVcjpGvFqeSQ3c1wF+Sc47SCAbX3EW6RYC9kWq60al0eE1r2Ocx4gBDmOLXD743cRtCqHUPjlRPihZLUVEre4pjlkle8XD2WNnEi+1AdEIvE03lLMOrnNJa5tBUkOaSCCIXEEEbQVQepjH6mbGKZklTUSMLKi7ZJpHtNqd5FwTY7UB0uVzVL7rJ5V/rldKLmub3WTysnrlRLncix6D8cvL6klQWjgPMpQqAXEvrEfB0vwe/2BVCBo4DzK+8R8HSfBz/YFUL0dil3W9Fa/T3Z1OaPQfo/UNYXmCYMDcxdkIAba978LLz1euL+C5fg13sFRS51qag1gn6XfTvIylNJYeNn4z0G6P1BbnEExYW5swYbZbXvfhZZWhfv+l8u30FW3hngxnwf/wAKqPQn39SeXZ6FvKmoSjgi0b6d3b1+mkuimtnJlha3fekX7232T1oNLoRWSx8qyBxaRcXIBI4hpNyrmxfBWVXJCTa2OcS5ehxDSAD4tv0L6UeMwTOdHFNFI9nfNY8Ejo3BSJ0YylmTPFttTq29BU6Md21to57liLHFrgWuBIIcLEEdBC/CszWxo+MrKxgs7MI5bdIPeOPjB2doWg4Jhhqp4oG73vAJ4De49guoU6bjPolrtr6Fa2697Mb/AAxvPthGjNRV3MMTntGwu2Nbfhc7F+MW0enpLcvE5gO472nxBw2K9G8jQwNBcyGFjQ27iGjtJ3kqKqCGvpy27JYZGGzmkOHic0jpB9Ck+zRxjO0r8ddr9PpuH+GfzbxOe1l4b3/YoxOgdTzSQu76ORzD47HYe0WPapw3v+xQZbC1SkpU+ktzRcerv3kPLS+utlK1nV37yHl5fWWzFerR7OPI+d3vzE+bMIKVAUrqRDNREQFRfZFaO8rSQ1jRzoJcjz/85bAE9Tw35ZXPS7M0swxtVRVUD+9fTSjqOUlrh4wQD2LkjRPDW1VdSQP7yWrgjdb810gDvougOmdUej3cGFU7XDK+VpqZOjbIAW36mBg7FzXpNib8SxCeYXe6eqIYOmxdkiaPi5QutdIpOSoqlzdmSjncLdGWFxFvMuWNV9KJcXoGnd3Wx/yAXj6WoC68M1CULaMQzNe+qMfPna9wLXkbcjb5coO4EG/SqCxSglwutfETlmpqnY4cWODmPHiIs4da7MXMmv2lDMXc4flKWB567FnoYEBcGsDEhVaPVFQ3vZaCKUfHLHW+lVL9j34Wd+4z+vGt4bOX6HXPRQlvYypyD6GrR/se/Czv3Gf140BfGnngyv8Ag+q9i5c76jfDVN+xU/7Z66H09NsMr/g+p9i5c8ajfDVN+xU/7Z6A6lXNdT7tL5aX2hXSi5trBaeb94m9o5RLncixaD2kvL6n5QohUAuRfWI+DpPg9/sFQv1K+sR8HSfBz/YFUL0dimXW9Fa/T3Z1OaL1xfwXL8HO9gqKV7YsP/5cvwc72ColYut6M/p7s58y9cL8GM+D/wDhKqPQn39SeXZ6CrdwzwYz4P8A+FVFoT7+pPLM9BW9X4oEXTfl7nk/6kWtrDxQ09DIWkte8tiBGwjOecR48ocqdwbEnUs8UzDYseDs6W7nN6iLhWdrdP4JF+9t9m9VIVzuJPpk/RKMXaNNfE3n+i99MYBNh9SN/wCDukHxRnHoWg6paMPqpJD+Tg2db3W9AKsGc5sOdfpw4+wWm6nG++T02hHrKRJZqxPFt5uOn1o+K9cfYxdbmIl1RFBfmMh5Qj9N7iL9jW/5ivvqhxN2eanJ5pYJWjg4HK63WCPMtzxjQ2mq5OVmjLn5Q24e5uwXtsHWpwfQ6mo5DLCwteWFty9zthIO49SwqUus6eTMtQouy9m6Lzx2YznJW2tOkyV5cPykEb+0XYfVC1rDe/7Fuet9v4RTnjTvHmk/7WmYb3/YoVdYkyy2EulZQb4f1sLi1de8x5eX1lsxWs6uveY8vL6y2Yr0aPZx5FJvfmJ82YQUqApXUiGaiIgMXFfcJvISeoVyRq88K4f8IU3tQut8V9wm8hJ6hXJGrzwrh/whTe1CA6w0jh5SjqmDe6jnaO2JwXK2q6qEWL0Dju7qaz5YLB9Ll1y5txY7rLjbSHDn4dXzQglj4Kt2Q9NmvzRuHZlPagOylzJr9qg/F3NH4lLAw9di/wBDwrPwvXzQOoxNM90dS2PnwNY4uc8DbyZtlLSdxJFulUBiuIS4rXPlIvNU1IytHQXuDWMHiAyjsQF3CAs0Osemgzdj6nOPoctF+x9NsW66Kf1mH+CuTTbBRFgNTTM2iLDMo8YhYDf/ACLnvVfpMzDcSgqJSRDz45CBfK2RpbmsOgGxPiBQHSmsWTLhWIH9QnHnjI/iufdR3hqm/Yqf9s9WFrl1n0r6F1HSTR1Ek+UPdE7M1kYcHG7hszOsBbgTe2y9e6jfDVN+xU/7Z6A6lXN+JD8JqP3mf2rl0gucsXFqupH63P7Zyi3O5Fh0HtZeR8EKIV55cy+sR8HSfBz/AGBVCdHYr7xHwdJ8Hv8AYKhVMut6K1+nvgqc0XxiLb4bIOOHO9gqHV/aOzNqKKAna11Kxp+RlcPoK0uk1SltQC+VrqYPzAC+cgG4aegcLretTdTDRC0q+p2cakau/u8cdxuNNFkw5reFBb/RVO6E+/qTy7PQVdlbM19NK5hDm8hLYt3bGEbPMqT0J9/UnlmegpW+OJtpefZbnPD6SLK1p0pfQFwHuc8bz1G7D6wVOtZcgDeSB59i6IxCGOZhgksRKx7cp3kW51uq4Wk4Nqr5GpbLJK2SJj8zW2IcSDzc3Rs8W9K1FzkmjGmanTtreUJ7968fxmy42eQw2YHZloHN7eSy+laZqdls+pZ+hE7zFw/ivd1p4oIqPkr8+aRrQP0WkPefoA+MtG1b4oIK5gcbNla6I9Z2s/zADtSc0qyFpbSlptV8Xn/zh/c9fWVi1TT1gEc88Ubqdjg1kjmi4Lg7YD4lrVNjlfLm5OeskytzOySSOsL2ubFWlpxoh9sI2lhDJo75S7cQd7T5gbr56B6Huw9j3SFrpZCAcu0Bo3C/Tt2rEqMnPwNqWpUKVmkop1Fsw1655epUFfiEsxBmklkc0EDlXOcQOkDNuU4b3/Yva1iYi2auly2yxhsVwN7m3Lz8okfFXi4d3/YoVRYbRZaUnO3UnHo5WccC4dXXvMeXl9ZbOVrOrr3kPLy+stmK9Sj2ceRQL35ifNmEFKgKV1IhmoiIDFxQXhlA2nkZN238QrljQLR6pZidA91NUtaK+nJc6GQAASC5JLdgXWKIAqi126sH1tq6kYXzsYGyxtHOkY3vXNHS9o2W3kWtusbdRAcQPhc1xaWkOBsWkEG/Cx23V16ktV0jJW4jVxmMNF6eN4s4uItyrmncACcoO0k36Be7nUbC7OWML/zi0E+fevsgPlVUzZWPjeMzHscxw4tcLEeYrkHTXQ2bCql8ErXZMxMUlubIy/NcDuvbeOgrsNfOana8We1rxe9nAOHmKA5f1b6uJa7lKuWN3csMEz25mn79KI3ZGMH4wDrEkbNlunZmal8DqIsYpnyU9RGwMqLufE9rReneBckW3rpdrbbBsHiUoAuddIG2raofrlR7Vy6KVH6ytHX0tY+YAmGd5ka7oDztew8De5HEHxFRrhZie3otSMKzT70a2i/DZQV+sy8/BeFJMsmq1nwvpXwCGcOdTOiuclrmPLfvtyrdLpdbznKe8i2tpStU1SW83jQTT5tGw084cYcxcxzRmLCd4Ld5bfbs3bez1dKdaEZidHR5y9wIMrmlgaDvyg7S7x22eNVldFsq01HokeelW063XNbd+O7PI3/CtYsUNE2lMUxcKd0eYZLXIO3ab22rT9H8QFNUQzOBc2OQOIba5sOi6wEWrqSeM9x3p2NGnGcYrZPft5/c3rSTWOJ300lOySKSGZz/AL5ls4FuUtOU7iNhWzU+takMeZ4lZJbbGGFxvwDhzSPGSFT6LdV5ptkWej2s4xjhrHB7eJ6+k+kb6+cyvGVoGWNl75W349JO8n6l5LXEEEEgg3BHQRuIUJdcW23lnp06cacFCKwkWlo9rViMbWVYeyQAAyMaXNd4yBtaey3oUaR61I+TcykD3SOBHKPbla2/SAdrndluvcquul126+eMHle5rRVOsx5Z2Ek32nafGsnDjzuxYmYKYS57msYHOe5wa1rdpJO4ALhhs9SpKKjtZdurk/gQ8tL6y2Yrx9EcGNHSRQu2vALn22jO4lzgPEL27F7BXrU10YJM+cXc4zrzlHc2zCClQFK6EYzUREAREQBF4c2IVD6mWCIwNDI43Xka8k5h+iV+6XE5Wztp5xES+Nz2PhzAc3eHNdu60B7KLDkxiFpDTLGHF5YAXC+YGxHXtHnUVONQROyPmja7gXAEdfDtQGai+b6hrW5y5oZa+YkAW433LGpcahldlZLG93AOF+wdKAzUWJWYrFCQJJWMJ3BzgD124LHwnFDM6ovkyxz5WlvS3KDcm+3fvQHprHrqCOdjo5WNkjcLFrhcH/vxr5QY1A92Rs0bn8A4Enq49imrxeGE2kljYbXs5wvbjZDKbTyjSK/U1A9xMU8sIP4rgJQOomxt1krAk1Ku/Fqx8aE/werMirWOZyjXsLLXzBwy2G/avhS4zDK7LHLG93Brhfs4rk6MH3E6Oo3Mf9/RFYv1MT/i1MJ62PH1r4O1OVY3TUx+NIP5FZtJj7JKiSEOZzcoaQ4EvdYl4A/RtZZOKvlbGXQhrpBtyvBOYDeBYix4LHUQOq1W5Xf6FSu1RVo3Ppj/AIjx6WL5HVRX8ID/AIv/AJVsRaQRGn7pJs0DaOkO/MtxvsUUmKFkQlqjFBmN2tJtZp3A3O13Gyx1ETZavc+BUp1V1/5sPzw+pR9y3EPzIvnmq56WvjlaXRvY9o3lpBt18F+46tjmcoHNLMpdmBBFhvN+GxPZ4m3vm48PzzKVGqzEPzIvnh9S/Q1VV/5sHz3/AJVyPxGNrWuMjA1wJaS4AEBuYkHp2bV8vt3BkEnLR5CSA7MLEjeB409niPfFx4fnmVG3VNXHppx1yn+DF9Rqfrf7SlHx3/0K3qSujmGaN7Xi9rtINjwPBfD7dwZ+T5aLPe1s438OvxJ1EDV6vc8V/BVzNTdV0z0w6uUP8oX3ZqXl6aqIdUbj/MFY1ZiRjqIIubkeyZzid4yNBFjfYsHD8ddUVDmslgETX2a3vnyNDblzTe1uxZ6iBo9VuX/t6I1CLUr+dVn4sP8AEvW3aNaDU2H86NpfLaxlkIc63SG7LNHUFsKLaNOMdyI9W9r1V0Zy2fx/QUFSoK6EQwgpUBSgM1ERAEREBqk9Ox9dUCSV0QEMNi2Xkr7NxN9qQtZBWQiCUzmQObKHOEpa0C4dn3tF+i/QthnwuKQ5nxRPdxcxpPnIX7p6KOLvI2MvvyNDfQgPGwClaX1b8rS/u2QAkA2tYi19203X40XfEKdwkLBJnk5flLXzZjfPfxL34oGtvla1uZxcbAC5O8niV8KjCoZHZnxRPdxcxpPnIQGq007W0rGujEjH17hAJHFrA3MSxzj+bv2LIxOR/dFIJH05d3S2zYWm4B2XLid3RawW0TUrHtyOa1zNnNcARs3bF8YsKhYLNiiaMwdsY0c4bju3jigPJwdzRU1nKZRKZgRntfksvNtf8VeS6xpsQ5H3Puod5uyc3Pa3Ra/YtuqsOiltykcclt2dodbzr6RUrGXyta2+/K0C+y223i2IDyq6alEMVw17M8fJNi77NcZcuUgrEgqS6apMLaeItlyyPnc5znFo35bize1e1DhULHZ2xRNf+c1jQfPZJ8KhkdnfFE93FzGk+chAatQ8m+lrBI+0Zqzz4mbN7SHBgvzSQNnBZU874n05m7mqW8sxsbouZICdgcGg2I6lsraRgzWYwZu+s0c7Zbbx2L40+EwxuzMiiY7i1jQfPZAebhzmiuqgcoJbT5RsB9zN7L3V8H0UZeJCxheNzi0Zh1HevugNYfhrPtiG25hh7oLb80yhxaH5eNvpX3kLRiF5bW7lHI59183Py3/GXudztzZ8rc+XLmsL2ve1+C/NTRslGWRjHjg9ocPpQHgvsa5/I2P4G8TZN2a/MBt+MvnhlcxuGbXtBFPIy1xfMcwDbb77QtipqNkQyxsYwcGNDR9C+X2phzF/JRZze7sjb7d+2yA1x8IezC2uAc0kXB2g2ivt8yzsXpmieHk5GQThkmQPjvG4EjMOgB3VtXtCkZzOYzmd5zRzdlubw2cEqaNkoyyMZIOD2h3pQGsd0P8AwyPk4u6O5cxkpiSHbwAQdzrXXzibeitytEIOSsfvbi4G22/P7+/i3ra6aiZELRsZGODGhvoXxODwl2fkYs975sjb347t6A8WJpE+HguLz3NNziC0n72NpB2jZxWTo60crWbBsrDb5AXsugaXBxa0ubeziBcX32PRdI4GtLi1rWlzsziABc8TxKA+iIiAKCpUFAYQUqApQGaiIgCIiAIiIAiIgCIiAIiIAiIgCIiAIiIAiIgCIiAIiIAiIgCIiAIiIAoKlQUBhBSoClAZqIiAIiIAiIgCIiAIiIAiIgCIiAIiIAiIgCIiAIiIAiIgCIiAIiIAiIgCgqVBQGEFKgKUAUKUQEIpRAQilEBCKUQEIpRAQilEBCKUQEIpRAQilEBCKUQEIpRAQilEBCKUQEIpRAQilEBCKUQBERAf/9k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9" name="AutoShape 14" descr="data:image/jpeg;base64,/9j/4AAQSkZJRgABAQAAAQABAAD/2wCEAAkGBhQPERIREhIQEBEVDRASFRUQEhUSFxgVFRAYFRQVFhUXGyYeGBojGRUXHy8gIycpLCwsFR4xNTArNSYrLCkBCQoKDgwOGg8PGTUiHSUuNSoyLSwtMi4qLCwwNSksKTQqLCo1KSotLC81LSwsNSwwNSk1LSk0LSksLCwsLCwuKf/AABEIAMIBAwMBIgACEQEDEQH/xAAcAAEAAgMBAQEAAAAAAAAAAAAAAQcEBggFAwL/xABREAABAwICBQUJCA8JAQEBAAABAAIDBBEFEgYHITFREyJBcYEUMjVhc5GxsrMzNHWCkpOh0QgVFyMkQkNSYmRydMHC0lNUg6KjtMPh4mPxJf/EABsBAQACAwEBAAAAAAAAAAAAAAAEBgECAwUH/8QANBEAAgEDAQQHBwQDAQAAAAAAAAECAwQRBSExUXESEzNBYYGhFBUyNMHR8AZSkbEiQuGS/9oADAMBAAIRAxEAPwC8UREAREQBERAEREAREQBERAEREAREQBERAEREAREQBERAEREAREQBERAFBUqCgMIKVAUoDNREQBERAEREAREQBERAEREAREQBERAEREAREQBERAEREAREQBERAEREAUFSoKAwgpUBSgM1ERAEREAREQBERAEREAREQBQ5wAJJAAFyTw4qVTGsPTN9VO+mjcW00bywhp90e02cXcWg3AG7ZfhbnUmoLJMs7SV1U6EdnFli1Gn9Exxby4eRv5NrpB8pot9Kx3ayaQbuWd1RH+JCpmCXJuX17vd4lBdzU7izLQaC72/P/hbb9Z1N0R1B+Kwel6+TtaEXRBMessH8VVBrncVHdjuK19oq8TotDocPUtU60WdFPJ2vaF+fuoD+7O+dH9Kqvut3FO6ncSsdfV4m/uW3/b6stP7qH6sfnR/So+6ef7t/q/8AlVZ3U7iU7qdxKx19XiPctv8At9X9y1RrP/Vj86P6V+hrOH92d86P6VVPdTuJTut3ErPX1eI9y2/7fV/ctlus1nTTydj2lfRusuLpgmHUWH+ZVH3a/ip7vfxT2irxNHolDh6suBmsin6Y6gfFYf5l9W6w6U/2w64/qKpwYi/iv0MTd4ln2mqaPQqPj/JdMWnNI78o4ftRvH8F7NLWMlbmjc17eLTf/wDFQUGMuadoBW2YDjxaRJEbOHfN6COBC6QupZ/yRAutFVOOYN+Za6gr4YfWieNkrdzm36juI7DcL7lT087UVxpxeGYQUqApWTBmrzq/SOlp35JqmmhflDsss0cbrHcbOINth8y9FUt9kfo7mipq5o2scaeQ/ovu6MnxBwcPjoC3sPxWGpaXQTQztDspMMjZADa9iWk2Nistc8/Y6aQclWT0bjzZ4c7B/wDSK5IHWxzj8QLoZAYGIY9T0xDZ6ingc4XAmlZGSAbXAcRcL94djMFTm5CeGfLbNyMjJLXva+Um17HzLmHXPj/dmLT2N2QWpmf4d8/+oXq6tSGjvceFRPcLSVDjUO/ZdsiHyAD8YoCwEREAREQBERAFzS/3R/lH+sV0suaX+6P8o/1iolzuRY9B+OXl9T0MGwl9XM2CPLncHEZjYbBc7Vsn3KazjD8v/pYOryUMxCFziGtDZblxAHuZ6Srl+20P9tD84z61pRpwlHMiXql/c0K/QpPZjO7PEqj7lVZxh+WfqT7lVZxh+WfqVwOeALkgAC5J3W43WN9tof7aH5xn1rt1FM8taxevc/RfYoDFMOdTTPhfbOx1jlNxewOw9qxV7mm0gdX1JaQ4GUWIIIP3tvSF4a8+Sw2kXS3k50oSlvaT9AsnDaB1RKyFls73BovsF/GVjL2tC/f9L+8N9BSCzJIxczcKM5x3pN+h9cf0LnoY2yS8nldIGDI65uWk8PEV4CtvW770i/e2+yeqkXStFRlhETS7ipcW6nUeXlhERcT0giIgCz8JlLXG3BYCy8N77sWHuOdVZgy5tAH3omeUl9oVsRWt6vfeTfKzeuVshXrUezjyPnN58xPmzCClQFK6kUzV4mmuADEKCppTvkgdkv0SN50Z+WGr20QHGejOMOw+tp6jaDDUNc4dOUOtI3tbmHautdIcfZSUU9ZcObHTOlbwccv3sDrJaO1c1a4tHe4cVnAFo5iKlnVITnHY8PHmXtaR6f8AL6OUVLmvKZjBKL/k6axZfrD4fklAaLo9hT8RroYLkvnqWhzumznXkf2NzHsXZFPA2NjWNAa1rWtaBuDWiwHmCoD7HTR3lKqetcObDFyTPKS98R1MBHx1tOuzWe+gDaKkfkqHszyyN3xsPetbwe7ab9AtbeCALWdUNDspc0OO4Fwv5t6+i4hlqHOcXuc5zyblziS4niSdt1dGpHWjK6ZuHVcjpGvFqeSQ3c1wF+Sc47SCAbX3EW6RYC9kWq60al0eE1r2Ocx4gBDmOLXD743cRtCqHUPjlRPihZLUVEre4pjlkle8XD2WNnEi+1AdEIvE03lLMOrnNJa5tBUkOaSCCIXEEEbQVQepjH6mbGKZklTUSMLKi7ZJpHtNqd5FwTY7UB0uVzVL7rJ5V/rldKLmub3WTysnrlRLncix6D8cvL6klQWjgPMpQqAXEvrEfB0vwe/2BVCBo4DzK+8R8HSfBz/YFUL0dil3W9Fa/T3Z1OaPQfo/UNYXmCYMDcxdkIAba978LLz1euL+C5fg13sFRS51qag1gn6XfTvIylNJYeNn4z0G6P1BbnEExYW5swYbZbXvfhZZWhfv+l8u30FW3hngxnwf/wAKqPQn39SeXZ6FvKmoSjgi0b6d3b1+mkuimtnJlha3fekX7232T1oNLoRWSx8qyBxaRcXIBI4hpNyrmxfBWVXJCTa2OcS5ehxDSAD4tv0L6UeMwTOdHFNFI9nfNY8Ejo3BSJ0YylmTPFttTq29BU6Md21to57liLHFrgWuBIIcLEEdBC/CszWxo+MrKxgs7MI5bdIPeOPjB2doWg4Jhhqp4oG73vAJ4De49guoU6bjPolrtr6Fa2697Mb/AAxvPthGjNRV3MMTntGwu2Nbfhc7F+MW0enpLcvE5gO472nxBw2K9G8jQwNBcyGFjQ27iGjtJ3kqKqCGvpy27JYZGGzmkOHic0jpB9Ck+zRxjO0r8ddr9PpuH+GfzbxOe1l4b3/YoxOgdTzSQu76ORzD47HYe0WPapw3v+xQZbC1SkpU+ktzRcerv3kPLS+utlK1nV37yHl5fWWzFerR7OPI+d3vzE+bMIKVAUrqRDNREQFRfZFaO8rSQ1jRzoJcjz/85bAE9Tw35ZXPS7M0swxtVRVUD+9fTSjqOUlrh4wQD2LkjRPDW1VdSQP7yWrgjdb810gDvougOmdUej3cGFU7XDK+VpqZOjbIAW36mBg7FzXpNib8SxCeYXe6eqIYOmxdkiaPi5QutdIpOSoqlzdmSjncLdGWFxFvMuWNV9KJcXoGnd3Wx/yAXj6WoC68M1CULaMQzNe+qMfPna9wLXkbcjb5coO4EG/SqCxSglwutfETlmpqnY4cWODmPHiIs4da7MXMmv2lDMXc4flKWB567FnoYEBcGsDEhVaPVFQ3vZaCKUfHLHW+lVL9j34Wd+4z+vGt4bOX6HXPRQlvYypyD6GrR/se/Czv3Gf140BfGnngyv8Ag+q9i5c76jfDVN+xU/7Z66H09NsMr/g+p9i5c8ajfDVN+xU/7Z6A6lXNdT7tL5aX2hXSi5trBaeb94m9o5RLncixaD2kvL6n5QohUAuRfWI+DpPg9/sFQv1K+sR8HSfBz/YFUL0dimXW9Fa/T3Z1OaL1xfwXL8HO9gqKV7YsP/5cvwc72ColYut6M/p7s58y9cL8GM+D/wDhKqPQn39SeXZ6CrdwzwYz4P8A+FVFoT7+pPLM9BW9X4oEXTfl7nk/6kWtrDxQ09DIWkte8tiBGwjOecR48ocqdwbEnUs8UzDYseDs6W7nN6iLhWdrdP4JF+9t9m9VIVzuJPpk/RKMXaNNfE3n+i99MYBNh9SN/wCDukHxRnHoWg6paMPqpJD+Tg2db3W9AKsGc5sOdfpw4+wWm6nG++T02hHrKRJZqxPFt5uOn1o+K9cfYxdbmIl1RFBfmMh5Qj9N7iL9jW/5ivvqhxN2eanJ5pYJWjg4HK63WCPMtzxjQ2mq5OVmjLn5Q24e5uwXtsHWpwfQ6mo5DLCwteWFty9zthIO49SwqUus6eTMtQouy9m6Lzx2YznJW2tOkyV5cPykEb+0XYfVC1rDe/7Fuet9v4RTnjTvHmk/7WmYb3/YoVdYkyy2EulZQb4f1sLi1de8x5eX1lsxWs6uveY8vL6y2Yr0aPZx5FJvfmJ82YQUqApXUiGaiIgMXFfcJvISeoVyRq88K4f8IU3tQut8V9wm8hJ6hXJGrzwrh/whTe1CA6w0jh5SjqmDe6jnaO2JwXK2q6qEWL0Dju7qaz5YLB9Ll1y5txY7rLjbSHDn4dXzQglj4Kt2Q9NmvzRuHZlPagOylzJr9qg/F3NH4lLAw9di/wBDwrPwvXzQOoxNM90dS2PnwNY4uc8DbyZtlLSdxJFulUBiuIS4rXPlIvNU1IytHQXuDWMHiAyjsQF3CAs0Osemgzdj6nOPoctF+x9NsW66Kf1mH+CuTTbBRFgNTTM2iLDMo8YhYDf/ACLnvVfpMzDcSgqJSRDz45CBfK2RpbmsOgGxPiBQHSmsWTLhWIH9QnHnjI/iufdR3hqm/Yqf9s9WFrl1n0r6F1HSTR1Ek+UPdE7M1kYcHG7hszOsBbgTe2y9e6jfDVN+xU/7Z6A6lXN+JD8JqP3mf2rl0gucsXFqupH63P7Zyi3O5Fh0HtZeR8EKIV55cy+sR8HSfBz/AGBVCdHYr7xHwdJ8Hv8AYKhVMut6K1+nvgqc0XxiLb4bIOOHO9gqHV/aOzNqKKAna11Kxp+RlcPoK0uk1SltQC+VrqYPzAC+cgG4aegcLretTdTDRC0q+p2cakau/u8cdxuNNFkw5reFBb/RVO6E+/qTy7PQVdlbM19NK5hDm8hLYt3bGEbPMqT0J9/UnlmegpW+OJtpefZbnPD6SLK1p0pfQFwHuc8bz1G7D6wVOtZcgDeSB59i6IxCGOZhgksRKx7cp3kW51uq4Wk4Nqr5GpbLJK2SJj8zW2IcSDzc3Rs8W9K1FzkmjGmanTtreUJ7968fxmy42eQw2YHZloHN7eSy+laZqdls+pZ+hE7zFw/ivd1p4oIqPkr8+aRrQP0WkPefoA+MtG1b4oIK5gcbNla6I9Z2s/zADtSc0qyFpbSlptV8Xn/zh/c9fWVi1TT1gEc88Ubqdjg1kjmi4Lg7YD4lrVNjlfLm5OeskytzOySSOsL2ubFWlpxoh9sI2lhDJo75S7cQd7T5gbr56B6Huw9j3SFrpZCAcu0Bo3C/Tt2rEqMnPwNqWpUKVmkop1Fsw1655epUFfiEsxBmklkc0EDlXOcQOkDNuU4b3/Yva1iYi2auly2yxhsVwN7m3Lz8okfFXi4d3/YoVRYbRZaUnO3UnHo5WccC4dXXvMeXl9ZbOVrOrr3kPLy+stmK9Sj2ceRQL35ifNmEFKgKV1IhmoiIDFxQXhlA2nkZN238QrljQLR6pZidA91NUtaK+nJc6GQAASC5JLdgXWKIAqi126sH1tq6kYXzsYGyxtHOkY3vXNHS9o2W3kWtusbdRAcQPhc1xaWkOBsWkEG/Cx23V16ktV0jJW4jVxmMNF6eN4s4uItyrmncACcoO0k36Be7nUbC7OWML/zi0E+fevsgPlVUzZWPjeMzHscxw4tcLEeYrkHTXQ2bCql8ErXZMxMUlubIy/NcDuvbeOgrsNfOana8We1rxe9nAOHmKA5f1b6uJa7lKuWN3csMEz25mn79KI3ZGMH4wDrEkbNlunZmal8DqIsYpnyU9RGwMqLufE9rReneBckW3rpdrbbBsHiUoAuddIG2raofrlR7Vy6KVH6ytHX0tY+YAmGd5ka7oDztew8De5HEHxFRrhZie3otSMKzT70a2i/DZQV+sy8/BeFJMsmq1nwvpXwCGcOdTOiuclrmPLfvtyrdLpdbznKe8i2tpStU1SW83jQTT5tGw084cYcxcxzRmLCd4Ld5bfbs3bez1dKdaEZidHR5y9wIMrmlgaDvyg7S7x22eNVldFsq01HokeelW063XNbd+O7PI3/CtYsUNE2lMUxcKd0eYZLXIO3ab22rT9H8QFNUQzOBc2OQOIba5sOi6wEWrqSeM9x3p2NGnGcYrZPft5/c3rSTWOJ300lOySKSGZz/AL5ls4FuUtOU7iNhWzU+takMeZ4lZJbbGGFxvwDhzSPGSFT6LdV5ptkWej2s4xjhrHB7eJ6+k+kb6+cyvGVoGWNl75W349JO8n6l5LXEEEEgg3BHQRuIUJdcW23lnp06cacFCKwkWlo9rViMbWVYeyQAAyMaXNd4yBtaey3oUaR61I+TcykD3SOBHKPbla2/SAdrndluvcquul126+eMHle5rRVOsx5Z2Ek32nafGsnDjzuxYmYKYS57msYHOe5wa1rdpJO4ALhhs9SpKKjtZdurk/gQ8tL6y2Yrx9EcGNHSRQu2vALn22jO4lzgPEL27F7BXrU10YJM+cXc4zrzlHc2zCClQFK6EYzUREAREQBF4c2IVD6mWCIwNDI43Xka8k5h+iV+6XE5Wztp5xES+Nz2PhzAc3eHNdu60B7KLDkxiFpDTLGHF5YAXC+YGxHXtHnUVONQROyPmja7gXAEdfDtQGai+b6hrW5y5oZa+YkAW433LGpcahldlZLG93AOF+wdKAzUWJWYrFCQJJWMJ3BzgD124LHwnFDM6ovkyxz5WlvS3KDcm+3fvQHprHrqCOdjo5WNkjcLFrhcH/vxr5QY1A92Rs0bn8A4Enq49imrxeGE2kljYbXs5wvbjZDKbTyjSK/U1A9xMU8sIP4rgJQOomxt1krAk1Ku/Fqx8aE/werMirWOZyjXsLLXzBwy2G/avhS4zDK7LHLG93Brhfs4rk6MH3E6Oo3Mf9/RFYv1MT/i1MJ62PH1r4O1OVY3TUx+NIP5FZtJj7JKiSEOZzcoaQ4EvdYl4A/RtZZOKvlbGXQhrpBtyvBOYDeBYix4LHUQOq1W5Xf6FSu1RVo3Ppj/AIjx6WL5HVRX8ID/AIv/AJVsRaQRGn7pJs0DaOkO/MtxvsUUmKFkQlqjFBmN2tJtZp3A3O13Gyx1ETZavc+BUp1V1/5sPzw+pR9y3EPzIvnmq56WvjlaXRvY9o3lpBt18F+46tjmcoHNLMpdmBBFhvN+GxPZ4m3vm48PzzKVGqzEPzIvnh9S/Q1VV/5sHz3/AJVyPxGNrWuMjA1wJaS4AEBuYkHp2bV8vt3BkEnLR5CSA7MLEjeB409niPfFx4fnmVG3VNXHppx1yn+DF9Rqfrf7SlHx3/0K3qSujmGaN7Xi9rtINjwPBfD7dwZ+T5aLPe1s438OvxJ1EDV6vc8V/BVzNTdV0z0w6uUP8oX3ZqXl6aqIdUbj/MFY1ZiRjqIIubkeyZzid4yNBFjfYsHD8ddUVDmslgETX2a3vnyNDblzTe1uxZ6iBo9VuX/t6I1CLUr+dVn4sP8AEvW3aNaDU2H86NpfLaxlkIc63SG7LNHUFsKLaNOMdyI9W9r1V0Zy2fx/QUFSoK6EQwgpUBSgM1ERAEREBqk9Ox9dUCSV0QEMNi2Xkr7NxN9qQtZBWQiCUzmQObKHOEpa0C4dn3tF+i/QthnwuKQ5nxRPdxcxpPnIX7p6KOLvI2MvvyNDfQgPGwClaX1b8rS/u2QAkA2tYi19203X40XfEKdwkLBJnk5flLXzZjfPfxL34oGtvla1uZxcbAC5O8niV8KjCoZHZnxRPdxcxpPnIQGq007W0rGujEjH17hAJHFrA3MSxzj+bv2LIxOR/dFIJH05d3S2zYWm4B2XLid3RawW0TUrHtyOa1zNnNcARs3bF8YsKhYLNiiaMwdsY0c4bju3jigPJwdzRU1nKZRKZgRntfksvNtf8VeS6xpsQ5H3Puod5uyc3Pa3Ra/YtuqsOiltykcclt2dodbzr6RUrGXyta2+/K0C+y223i2IDyq6alEMVw17M8fJNi77NcZcuUgrEgqS6apMLaeItlyyPnc5znFo35bize1e1DhULHZ2xRNf+c1jQfPZJ8KhkdnfFE93FzGk+chAatQ8m+lrBI+0Zqzz4mbN7SHBgvzSQNnBZU874n05m7mqW8sxsbouZICdgcGg2I6lsraRgzWYwZu+s0c7Zbbx2L40+EwxuzMiiY7i1jQfPZAebhzmiuqgcoJbT5RsB9zN7L3V8H0UZeJCxheNzi0Zh1HevugNYfhrPtiG25hh7oLb80yhxaH5eNvpX3kLRiF5bW7lHI59183Py3/GXudztzZ8rc+XLmsL2ve1+C/NTRslGWRjHjg9ocPpQHgvsa5/I2P4G8TZN2a/MBt+MvnhlcxuGbXtBFPIy1xfMcwDbb77QtipqNkQyxsYwcGNDR9C+X2phzF/JRZze7sjb7d+2yA1x8IezC2uAc0kXB2g2ivt8yzsXpmieHk5GQThkmQPjvG4EjMOgB3VtXtCkZzOYzmd5zRzdlubw2cEqaNkoyyMZIOD2h3pQGsd0P8AwyPk4u6O5cxkpiSHbwAQdzrXXzibeitytEIOSsfvbi4G22/P7+/i3ra6aiZELRsZGODGhvoXxODwl2fkYs975sjb347t6A8WJpE+HguLz3NNziC0n72NpB2jZxWTo60crWbBsrDb5AXsugaXBxa0ubeziBcX32PRdI4GtLi1rWlzsziABc8TxKA+iIiAKCpUFAYQUqApQGaiIgCIiAIiIAiIgCIiAIiIAiIgCIiAIiIAiIgCIiAIiIAiIgCIiAIiIAoKlQUBhBSoClAZqIiAIiIAiIgCIiAIiIAiIgCIiAIiIAiIgCIiAIiIAiIgCIiAIiIAiIgCgqVBQGEFKgKUAUKUQEIpRAQilEBCKUQEIpRAQilEBCKUQEIpRAQilEBCKUQEIpRAQilEBCKUQEIpRAQilEBCKUQBERAf/9k=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pic>
        <p:nvPicPr>
          <p:cNvPr id="15376" name="Picture 16" descr="http://t0.gstatic.com/images?q=tbn:ANd9GcS7r2HQrBlkA9g3AQS-ITC2LsykSdhx7sfb9VWsuxz4bQ3JtlQ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168" y="4891279"/>
            <a:ext cx="1174577" cy="117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7050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C" dirty="0"/>
              <a:t>Tendencias del Web</a:t>
            </a:r>
            <a:br>
              <a:rPr lang="es-EC" dirty="0"/>
            </a:br>
            <a:r>
              <a:rPr lang="es-EC" dirty="0" err="1" smtClean="0"/>
              <a:t>Mashups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C" sz="2000" dirty="0" smtClean="0"/>
              <a:t>Es </a:t>
            </a:r>
            <a:r>
              <a:rPr lang="es-EC" sz="2000" dirty="0"/>
              <a:t>una aplicación web que utiliza recursos de mas de una fuente para crear un servicio </a:t>
            </a:r>
            <a:r>
              <a:rPr lang="es-EC" sz="2000" dirty="0" smtClean="0"/>
              <a:t>completo.</a:t>
            </a:r>
          </a:p>
          <a:p>
            <a:pPr lvl="1"/>
            <a:r>
              <a:rPr lang="es-EC" sz="1800" dirty="0" smtClean="0"/>
              <a:t>Combinación de servicios</a:t>
            </a:r>
          </a:p>
          <a:p>
            <a:r>
              <a:rPr lang="es-EC" sz="2000" dirty="0" smtClean="0"/>
              <a:t>Uno de los pilares de la Web 2.0</a:t>
            </a:r>
          </a:p>
          <a:p>
            <a:r>
              <a:rPr lang="es-EC" sz="2000" dirty="0" smtClean="0"/>
              <a:t>Empresas que apuestan por los </a:t>
            </a:r>
            <a:r>
              <a:rPr lang="es-EC" sz="2000" dirty="0" err="1" smtClean="0"/>
              <a:t>mashups</a:t>
            </a:r>
            <a:endParaRPr lang="es-EC" sz="2000" dirty="0" smtClean="0"/>
          </a:p>
          <a:p>
            <a:pPr lvl="1"/>
            <a:r>
              <a:rPr lang="es-EC" sz="1800" dirty="0" smtClean="0"/>
              <a:t>Google </a:t>
            </a:r>
          </a:p>
          <a:p>
            <a:pPr lvl="2"/>
            <a:r>
              <a:rPr lang="es-EC" sz="1600" dirty="0" smtClean="0"/>
              <a:t>API Google </a:t>
            </a:r>
            <a:r>
              <a:rPr lang="es-EC" sz="1600" dirty="0" err="1" smtClean="0"/>
              <a:t>Maps</a:t>
            </a:r>
            <a:endParaRPr lang="es-EC" sz="1600" dirty="0" smtClean="0"/>
          </a:p>
          <a:p>
            <a:pPr lvl="1"/>
            <a:r>
              <a:rPr lang="es-EC" sz="1800" dirty="0"/>
              <a:t>eBay, Microsoft con Windows Live, </a:t>
            </a:r>
            <a:r>
              <a:rPr lang="es-EC" sz="1800" dirty="0" err="1"/>
              <a:t>Yahoo</a:t>
            </a:r>
            <a:r>
              <a:rPr lang="es-EC" sz="1800" dirty="0"/>
              <a:t>!, </a:t>
            </a:r>
            <a:r>
              <a:rPr lang="es-EC" sz="1800" dirty="0" err="1"/>
              <a:t>Youtube</a:t>
            </a:r>
            <a:r>
              <a:rPr lang="es-EC" sz="1800" dirty="0"/>
              <a:t>, </a:t>
            </a:r>
            <a:r>
              <a:rPr lang="es-EC" sz="1800" dirty="0" err="1"/>
              <a:t>Flickr</a:t>
            </a:r>
            <a:r>
              <a:rPr lang="es-EC" sz="1800" dirty="0"/>
              <a:t> o Amazon.com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C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50" t="34688" r="36991" b="41846"/>
          <a:stretch/>
        </p:blipFill>
        <p:spPr bwMode="auto">
          <a:xfrm>
            <a:off x="4499992" y="1700808"/>
            <a:ext cx="4390922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 descr="https://encrypted-tbn0.google.com/images?q=tbn:ANd9GcRzLePh5X5poCToMrYFNk_SmNOsnkOeFa9CU10k4No3R52ngVxgC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365104"/>
            <a:ext cx="2376264" cy="238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6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C" dirty="0" err="1" smtClean="0"/>
              <a:t>Mashup</a:t>
            </a:r>
            <a:r>
              <a:rPr lang="es-EC" dirty="0" smtClean="0"/>
              <a:t/>
            </a:r>
            <a:br>
              <a:rPr lang="es-EC" dirty="0" smtClean="0"/>
            </a:br>
            <a:r>
              <a:rPr lang="es-EC" dirty="0" smtClean="0"/>
              <a:t>Arquitectura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C" sz="2000" dirty="0" smtClean="0"/>
              <a:t>Arquitectura 3 capaz</a:t>
            </a:r>
          </a:p>
          <a:p>
            <a:pPr lvl="1"/>
            <a:r>
              <a:rPr lang="es-EC" sz="1800" dirty="0" err="1" smtClean="0"/>
              <a:t>Presentacion</a:t>
            </a:r>
            <a:r>
              <a:rPr lang="es-EC" sz="1800" dirty="0" smtClean="0"/>
              <a:t>:</a:t>
            </a:r>
          </a:p>
          <a:p>
            <a:pPr lvl="2"/>
            <a:r>
              <a:rPr lang="es-EC" sz="1800" dirty="0" smtClean="0"/>
              <a:t>Interfaz de usuario del </a:t>
            </a:r>
            <a:r>
              <a:rPr lang="es-EC" sz="1800" dirty="0" err="1" smtClean="0"/>
              <a:t>mashup</a:t>
            </a:r>
            <a:endParaRPr lang="es-EC" sz="1800" dirty="0" smtClean="0"/>
          </a:p>
          <a:p>
            <a:pPr lvl="3"/>
            <a:r>
              <a:rPr lang="es-EC" sz="1600"/>
              <a:t> </a:t>
            </a:r>
            <a:r>
              <a:rPr lang="es-EC" sz="1600" smtClean="0"/>
              <a:t>HTML/XHTML/HTML5, </a:t>
            </a:r>
            <a:r>
              <a:rPr lang="es-EC" sz="1600" dirty="0"/>
              <a:t>CSS, </a:t>
            </a:r>
            <a:r>
              <a:rPr lang="es-EC" sz="1600" dirty="0" err="1"/>
              <a:t>Javascript</a:t>
            </a:r>
            <a:r>
              <a:rPr lang="es-EC" sz="1600" dirty="0"/>
              <a:t>, </a:t>
            </a:r>
            <a:r>
              <a:rPr lang="es-EC" sz="1600" dirty="0" err="1"/>
              <a:t>Asynchronous</a:t>
            </a:r>
            <a:r>
              <a:rPr lang="es-EC" sz="1600" dirty="0"/>
              <a:t> </a:t>
            </a:r>
            <a:r>
              <a:rPr lang="es-EC" sz="1600" dirty="0" err="1"/>
              <a:t>Javascript</a:t>
            </a:r>
            <a:r>
              <a:rPr lang="es-EC" sz="1600" dirty="0"/>
              <a:t> and </a:t>
            </a:r>
            <a:r>
              <a:rPr lang="es-EC" sz="1600" dirty="0" err="1"/>
              <a:t>Xml</a:t>
            </a:r>
            <a:r>
              <a:rPr lang="es-EC" sz="1600" dirty="0"/>
              <a:t> (Ajax</a:t>
            </a:r>
            <a:r>
              <a:rPr lang="es-EC" sz="1600" dirty="0" smtClean="0"/>
              <a:t>)</a:t>
            </a:r>
          </a:p>
          <a:p>
            <a:pPr lvl="1"/>
            <a:r>
              <a:rPr lang="es-EC" sz="1800" dirty="0" smtClean="0"/>
              <a:t>Web </a:t>
            </a:r>
            <a:r>
              <a:rPr lang="es-EC" sz="1800" dirty="0" err="1" smtClean="0"/>
              <a:t>Services</a:t>
            </a:r>
            <a:endParaRPr lang="es-EC" sz="1800" dirty="0" smtClean="0"/>
          </a:p>
          <a:p>
            <a:pPr lvl="2"/>
            <a:r>
              <a:rPr lang="es-EC" sz="1800" dirty="0" smtClean="0"/>
              <a:t>API de servicios que dan acceso a la funcionalidad</a:t>
            </a:r>
          </a:p>
          <a:p>
            <a:pPr lvl="3"/>
            <a:r>
              <a:rPr lang="es-EC" sz="1600" dirty="0" err="1"/>
              <a:t>XMLHTTPRequest</a:t>
            </a:r>
            <a:r>
              <a:rPr lang="es-EC" sz="1600" dirty="0"/>
              <a:t>, XML-RPC, JSON-RPC, SOAP, REST</a:t>
            </a:r>
            <a:r>
              <a:rPr lang="es-EC" sz="1600" dirty="0" smtClean="0"/>
              <a:t>.</a:t>
            </a:r>
          </a:p>
          <a:p>
            <a:pPr lvl="1"/>
            <a:r>
              <a:rPr lang="es-EC" sz="2000" dirty="0" smtClean="0"/>
              <a:t>Datos </a:t>
            </a:r>
          </a:p>
          <a:p>
            <a:pPr lvl="2"/>
            <a:r>
              <a:rPr lang="es-EC" sz="1800" dirty="0" smtClean="0"/>
              <a:t>Envío</a:t>
            </a:r>
            <a:r>
              <a:rPr lang="en-US" sz="1800" dirty="0" smtClean="0"/>
              <a:t>, </a:t>
            </a:r>
            <a:r>
              <a:rPr lang="es-EC" sz="1800" dirty="0" smtClean="0"/>
              <a:t>almacenamiento</a:t>
            </a:r>
            <a:r>
              <a:rPr lang="en-US" sz="1800" dirty="0" smtClean="0"/>
              <a:t> y </a:t>
            </a:r>
            <a:r>
              <a:rPr lang="es-EC" sz="1800" dirty="0" smtClean="0"/>
              <a:t>recepción</a:t>
            </a:r>
            <a:r>
              <a:rPr lang="en-US" sz="1800" dirty="0" smtClean="0"/>
              <a:t> de </a:t>
            </a:r>
            <a:r>
              <a:rPr lang="es-EC" sz="1800" dirty="0" smtClean="0"/>
              <a:t>datos</a:t>
            </a:r>
          </a:p>
          <a:p>
            <a:pPr lvl="3"/>
            <a:r>
              <a:rPr lang="es-EC" sz="1600" dirty="0"/>
              <a:t>XML, JSON, KML.</a:t>
            </a:r>
          </a:p>
        </p:txBody>
      </p:sp>
    </p:spTree>
    <p:extLst>
      <p:ext uri="{BB962C8B-B14F-4D97-AF65-F5344CB8AC3E}">
        <p14:creationId xmlns:p14="http://schemas.microsoft.com/office/powerpoint/2010/main" val="163723744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Ejemplos HTML5</a:t>
            </a:r>
            <a:endParaRPr lang="es-EC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6973" y="1052513"/>
            <a:ext cx="6770054" cy="507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7332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C" dirty="0" smtClean="0"/>
              <a:t>Ejemplos </a:t>
            </a:r>
            <a:r>
              <a:rPr lang="es-EC" dirty="0" err="1" smtClean="0"/>
              <a:t>Mashups</a:t>
            </a:r>
            <a:r>
              <a:rPr lang="es-EC" dirty="0"/>
              <a:t/>
            </a:r>
            <a:br>
              <a:rPr lang="es-EC" dirty="0"/>
            </a:br>
            <a:r>
              <a:rPr lang="es-EC" dirty="0">
                <a:hlinkClick r:id="rId2"/>
              </a:rPr>
              <a:t>http://earthquakes.tafoni.net/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" t="14793" r="3879" b="15830"/>
          <a:stretch/>
        </p:blipFill>
        <p:spPr bwMode="auto">
          <a:xfrm>
            <a:off x="251520" y="1196752"/>
            <a:ext cx="8659978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088884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C" dirty="0"/>
              <a:t>Ejemplos </a:t>
            </a:r>
            <a:r>
              <a:rPr lang="es-EC" dirty="0" err="1" smtClean="0"/>
              <a:t>Mashups</a:t>
            </a:r>
            <a:r>
              <a:rPr lang="es-EC" dirty="0" smtClean="0"/>
              <a:t/>
            </a:r>
            <a:br>
              <a:rPr lang="es-EC" dirty="0" smtClean="0"/>
            </a:br>
            <a:r>
              <a:rPr lang="es-EC" dirty="0">
                <a:hlinkClick r:id="rId2"/>
              </a:rPr>
              <a:t>http://www.liveplasma.com</a:t>
            </a:r>
            <a:endParaRPr lang="es-EC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908720"/>
            <a:ext cx="6651920" cy="602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7634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TCP/IP: La capa de aplicación</a:t>
            </a:r>
            <a:endParaRPr lang="en-US" dirty="0"/>
          </a:p>
        </p:txBody>
      </p:sp>
      <p:pic>
        <p:nvPicPr>
          <p:cNvPr id="4098" name="Picture 2" descr="Comparación TCP/IP modelo OSI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108200"/>
            <a:ext cx="3810000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02181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C" dirty="0"/>
              <a:t>Ejemplos </a:t>
            </a:r>
            <a:r>
              <a:rPr lang="es-EC" dirty="0" err="1"/>
              <a:t>Mashups</a:t>
            </a:r>
            <a:r>
              <a:rPr lang="es-EC" dirty="0"/>
              <a:t> </a:t>
            </a:r>
            <a:br>
              <a:rPr lang="es-EC" dirty="0"/>
            </a:b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47" y="1052736"/>
            <a:ext cx="8774756" cy="536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5428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C" dirty="0"/>
              <a:t>Tendencias del Web</a:t>
            </a:r>
            <a:br>
              <a:rPr lang="es-EC" dirty="0"/>
            </a:br>
            <a:r>
              <a:rPr lang="es-EC" dirty="0" err="1" smtClean="0"/>
              <a:t>Web</a:t>
            </a:r>
            <a:r>
              <a:rPr lang="es-EC" dirty="0" smtClean="0"/>
              <a:t> programable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02" y="962147"/>
            <a:ext cx="8948396" cy="588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3855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Protocolo</a:t>
            </a:r>
            <a:r>
              <a:rPr lang="en-US" dirty="0" smtClean="0"/>
              <a:t> HTTP</a:t>
            </a:r>
            <a:endParaRPr lang="en-US" dirty="0"/>
          </a:p>
        </p:txBody>
      </p:sp>
      <p:pic>
        <p:nvPicPr>
          <p:cNvPr id="7170" name="Picture 2" descr="http://t3.gstatic.com/images?q=tbn:ANd9GcQcNDjSgpHtvyXkjrz45YZUXKcGGalS-MK-UM2lsw4TLV8PTUrzi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556792"/>
            <a:ext cx="5414143" cy="360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18700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Tendencias del Web</a:t>
            </a:r>
            <a:endParaRPr lang="en-U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88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C" dirty="0" smtClean="0"/>
              <a:t>Tendencias del Web</a:t>
            </a:r>
            <a:br>
              <a:rPr lang="es-EC" dirty="0" smtClean="0"/>
            </a:br>
            <a:r>
              <a:rPr lang="es-EC" dirty="0" smtClean="0"/>
              <a:t>Redes - Internet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000" dirty="0" smtClean="0"/>
              <a:t>Las </a:t>
            </a:r>
            <a:r>
              <a:rPr lang="en-US" sz="2000" dirty="0" err="1" smtClean="0"/>
              <a:t>redes</a:t>
            </a:r>
            <a:r>
              <a:rPr lang="en-US" sz="2000" dirty="0" smtClean="0"/>
              <a:t> </a:t>
            </a:r>
            <a:r>
              <a:rPr lang="en-US" sz="2000" dirty="0" err="1" smtClean="0"/>
              <a:t>permiten</a:t>
            </a:r>
            <a:r>
              <a:rPr lang="en-US" sz="2000" dirty="0" smtClean="0"/>
              <a:t> a los </a:t>
            </a:r>
            <a:r>
              <a:rPr lang="en-US" sz="2000" dirty="0" err="1" smtClean="0"/>
              <a:t>computadores</a:t>
            </a:r>
            <a:r>
              <a:rPr lang="en-US" sz="2000" dirty="0" smtClean="0"/>
              <a:t> </a:t>
            </a:r>
            <a:r>
              <a:rPr lang="en-US" sz="2000" dirty="0" err="1" smtClean="0"/>
              <a:t>comunicarse</a:t>
            </a:r>
            <a:r>
              <a:rPr lang="en-US" sz="2000" dirty="0" smtClean="0"/>
              <a:t> </a:t>
            </a:r>
            <a:r>
              <a:rPr lang="en-US" sz="2000" dirty="0" err="1" smtClean="0"/>
              <a:t>unos</a:t>
            </a:r>
            <a:r>
              <a:rPr lang="en-US" sz="2000" dirty="0" smtClean="0"/>
              <a:t> con </a:t>
            </a:r>
            <a:r>
              <a:rPr lang="en-US" sz="2000" dirty="0" err="1" smtClean="0"/>
              <a:t>otros</a:t>
            </a:r>
            <a:endParaRPr lang="en-US" sz="2000" dirty="0" smtClean="0"/>
          </a:p>
          <a:p>
            <a:pPr algn="just"/>
            <a:endParaRPr lang="en-US" sz="2000" dirty="0" smtClean="0"/>
          </a:p>
          <a:p>
            <a:pPr algn="just"/>
            <a:r>
              <a:rPr lang="en-US" sz="2000" dirty="0" err="1" smtClean="0"/>
              <a:t>Pueden</a:t>
            </a:r>
            <a:r>
              <a:rPr lang="en-US" sz="2000" dirty="0" smtClean="0"/>
              <a:t> </a:t>
            </a:r>
            <a:r>
              <a:rPr lang="en-US" sz="2000" dirty="0" err="1" smtClean="0"/>
              <a:t>tener</a:t>
            </a:r>
            <a:r>
              <a:rPr lang="en-US" sz="2000" dirty="0" smtClean="0"/>
              <a:t> </a:t>
            </a:r>
            <a:r>
              <a:rPr lang="en-US" sz="2000" dirty="0" err="1" smtClean="0"/>
              <a:t>diferentes</a:t>
            </a:r>
            <a:r>
              <a:rPr lang="en-US" sz="2000" dirty="0" smtClean="0"/>
              <a:t> </a:t>
            </a:r>
            <a:r>
              <a:rPr lang="en-US" sz="2000" dirty="0" err="1" smtClean="0"/>
              <a:t>tipologias</a:t>
            </a:r>
            <a:endParaRPr lang="en-US" sz="2000" dirty="0" smtClean="0"/>
          </a:p>
          <a:p>
            <a:pPr algn="just"/>
            <a:endParaRPr lang="en-US" sz="2000" dirty="0"/>
          </a:p>
          <a:p>
            <a:pPr algn="just"/>
            <a:r>
              <a:rPr lang="en-US" sz="2000" dirty="0" smtClean="0"/>
              <a:t>Durante la </a:t>
            </a:r>
            <a:r>
              <a:rPr lang="en-US" sz="2000" dirty="0" err="1" smtClean="0"/>
              <a:t>guerra</a:t>
            </a:r>
            <a:r>
              <a:rPr lang="en-US" sz="2000" dirty="0"/>
              <a:t> </a:t>
            </a:r>
            <a:r>
              <a:rPr lang="en-US" sz="2000" dirty="0" err="1" smtClean="0"/>
              <a:t>fria</a:t>
            </a:r>
            <a:r>
              <a:rPr lang="en-US" sz="2000" dirty="0" smtClean="0"/>
              <a:t> los </a:t>
            </a:r>
            <a:r>
              <a:rPr lang="en-US" sz="2000" dirty="0" err="1" smtClean="0"/>
              <a:t>militares</a:t>
            </a:r>
            <a:r>
              <a:rPr lang="en-US" sz="2000" dirty="0" smtClean="0"/>
              <a:t> </a:t>
            </a:r>
            <a:r>
              <a:rPr lang="en-US" sz="2000" dirty="0" err="1" smtClean="0"/>
              <a:t>estadounidenses</a:t>
            </a:r>
            <a:r>
              <a:rPr lang="en-US" sz="2000" dirty="0" smtClean="0"/>
              <a:t> </a:t>
            </a:r>
            <a:r>
              <a:rPr lang="en-US" sz="2000" dirty="0" err="1" smtClean="0"/>
              <a:t>daban</a:t>
            </a:r>
            <a:r>
              <a:rPr lang="en-US" sz="2000" dirty="0" smtClean="0"/>
              <a:t> </a:t>
            </a:r>
            <a:r>
              <a:rPr lang="en-US" sz="2000" dirty="0" err="1" smtClean="0"/>
              <a:t>dinero</a:t>
            </a:r>
            <a:r>
              <a:rPr lang="en-US" sz="2000" dirty="0" smtClean="0"/>
              <a:t> a </a:t>
            </a:r>
            <a:r>
              <a:rPr lang="en-US" sz="2000" dirty="0" err="1" smtClean="0"/>
              <a:t>las</a:t>
            </a:r>
            <a:r>
              <a:rPr lang="en-US" sz="2000" dirty="0"/>
              <a:t> </a:t>
            </a:r>
            <a:r>
              <a:rPr lang="en-US" sz="2000" dirty="0" err="1" smtClean="0"/>
              <a:t>univeridades</a:t>
            </a:r>
            <a:r>
              <a:rPr lang="en-US" sz="2000" dirty="0" smtClean="0"/>
              <a:t> </a:t>
            </a:r>
            <a:r>
              <a:rPr lang="en-US" sz="2000" dirty="0" err="1" smtClean="0"/>
              <a:t>para</a:t>
            </a:r>
            <a:r>
              <a:rPr lang="en-US" sz="2000" dirty="0" smtClean="0"/>
              <a:t> </a:t>
            </a:r>
            <a:r>
              <a:rPr lang="en-US" sz="2000" dirty="0" err="1" smtClean="0"/>
              <a:t>desarrollar</a:t>
            </a:r>
            <a:r>
              <a:rPr lang="en-US" sz="2000" dirty="0" smtClean="0"/>
              <a:t> </a:t>
            </a:r>
            <a:r>
              <a:rPr lang="en-US" sz="2000" dirty="0" err="1" smtClean="0"/>
              <a:t>redes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</a:t>
            </a:r>
            <a:r>
              <a:rPr lang="en-US" sz="2000" dirty="0" err="1" smtClean="0"/>
              <a:t>sobrevivieran</a:t>
            </a:r>
            <a:r>
              <a:rPr lang="en-US" sz="2000" dirty="0" smtClean="0"/>
              <a:t> a un </a:t>
            </a:r>
            <a:r>
              <a:rPr lang="en-US" sz="2000" dirty="0" err="1" smtClean="0"/>
              <a:t>ataque</a:t>
            </a:r>
            <a:r>
              <a:rPr lang="en-US" sz="2000" dirty="0" smtClean="0"/>
              <a:t> nuclear</a:t>
            </a:r>
            <a:endParaRPr lang="es-EC" sz="2000" dirty="0"/>
          </a:p>
        </p:txBody>
      </p:sp>
      <p:pic>
        <p:nvPicPr>
          <p:cNvPr id="1026" name="Picture 2" descr="https://encrypted-tbn0.google.com/images?q=tbn:ANd9GcTdNZFp_6_k3E6P_tX6gynsLLlVsrsKXnL3SAxKjqfG10i5ngsUN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700808"/>
            <a:ext cx="2376264" cy="276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encrypted-tbn1.google.com/images?q=tbn:ANd9GcRRCZLPKhfDRWaV2AuRjtNFUK-DkHsx91VQUSLKIngoixwumfR6b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581128"/>
            <a:ext cx="2088232" cy="224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75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C" dirty="0"/>
              <a:t>Tendencias del Web</a:t>
            </a:r>
            <a:br>
              <a:rPr lang="es-EC" dirty="0"/>
            </a:br>
            <a:r>
              <a:rPr lang="es-EC" dirty="0"/>
              <a:t>Redes - Internet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1" t="25832" r="20399" b="8334"/>
          <a:stretch/>
        </p:blipFill>
        <p:spPr bwMode="auto">
          <a:xfrm>
            <a:off x="807912" y="1133440"/>
            <a:ext cx="7464490" cy="4815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292957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C" dirty="0"/>
              <a:t>Tendencias del Web</a:t>
            </a:r>
            <a:br>
              <a:rPr lang="es-EC" dirty="0"/>
            </a:br>
            <a:r>
              <a:rPr lang="es-EC" dirty="0"/>
              <a:t>Redes - Internet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C" sz="2400" dirty="0" smtClean="0"/>
              <a:t>Una red con </a:t>
            </a:r>
            <a:r>
              <a:rPr lang="es-EC" sz="2400" dirty="0" err="1" smtClean="0"/>
              <a:t>routes</a:t>
            </a:r>
            <a:r>
              <a:rPr lang="es-EC" sz="2400" dirty="0" smtClean="0"/>
              <a:t> distribuidos entre puntos tiene mayor supervivencia a ataques</a:t>
            </a:r>
            <a:endParaRPr lang="es-EC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1" t="32142" r="24242" b="14797"/>
          <a:stretch/>
        </p:blipFill>
        <p:spPr bwMode="auto">
          <a:xfrm>
            <a:off x="1403648" y="2211761"/>
            <a:ext cx="6255405" cy="3881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724926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C" dirty="0"/>
              <a:t>Tendencias del Web</a:t>
            </a:r>
            <a:br>
              <a:rPr lang="es-EC" dirty="0"/>
            </a:br>
            <a:r>
              <a:rPr lang="es-EC" dirty="0"/>
              <a:t>Redes - Internet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C" sz="2000" dirty="0" smtClean="0"/>
              <a:t>La red debía ser capaz de encontrar dinámicamente los </a:t>
            </a:r>
            <a:r>
              <a:rPr lang="es-EC" sz="2000" dirty="0" err="1" smtClean="0"/>
              <a:t>routers</a:t>
            </a:r>
            <a:r>
              <a:rPr lang="es-EC" sz="2000" dirty="0" smtClean="0"/>
              <a:t> para ir de un punto a otro y transmitir los datos</a:t>
            </a:r>
          </a:p>
          <a:p>
            <a:endParaRPr lang="es-EC" sz="2000" dirty="0" smtClean="0"/>
          </a:p>
          <a:p>
            <a:r>
              <a:rPr lang="es-EC" sz="2000" dirty="0" smtClean="0"/>
              <a:t>El resultado fue una red descentralizada de redes que no le pertenece a nadie – INTERNET</a:t>
            </a:r>
            <a:endParaRPr lang="es-EC" sz="2000" dirty="0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C"/>
          </a:p>
        </p:txBody>
      </p:sp>
      <p:pic>
        <p:nvPicPr>
          <p:cNvPr id="4098" name="Picture 2" descr="http://gallery.techarena.in/data/519/Img_124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060848"/>
            <a:ext cx="3381375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32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ción de PowerPoint 2010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722</TotalTime>
  <Words>718</Words>
  <Application>Microsoft Office PowerPoint</Application>
  <PresentationFormat>Presentación en pantalla (4:3)</PresentationFormat>
  <Paragraphs>152</Paragraphs>
  <Slides>31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5" baseType="lpstr">
      <vt:lpstr>Arial</vt:lpstr>
      <vt:lpstr>Calibri</vt:lpstr>
      <vt:lpstr>Georgia</vt:lpstr>
      <vt:lpstr>Presentación de PowerPoint 2010</vt:lpstr>
      <vt:lpstr>Desarrollo de Aplicaciones Web</vt:lpstr>
      <vt:lpstr>Protocolos utilizados</vt:lpstr>
      <vt:lpstr>TCP/IP: La capa de aplicación</vt:lpstr>
      <vt:lpstr>Protocolo HTTP</vt:lpstr>
      <vt:lpstr>Tendencias del Web</vt:lpstr>
      <vt:lpstr>Tendencias del Web Redes - Internet</vt:lpstr>
      <vt:lpstr>Tendencias del Web Redes - Internet</vt:lpstr>
      <vt:lpstr>Tendencias del Web Redes - Internet</vt:lpstr>
      <vt:lpstr>Tendencias del Web Redes - Internet</vt:lpstr>
      <vt:lpstr>Tendencias del Web Protocolos de red</vt:lpstr>
      <vt:lpstr> Hyper Text Transfer Protocol</vt:lpstr>
      <vt:lpstr>Que sucede cuando vemos una pagina Web?</vt:lpstr>
      <vt:lpstr>Que sucede cuando vemos una pagina Web?</vt:lpstr>
      <vt:lpstr>Que sucede cuando vemos una pagina Web?</vt:lpstr>
      <vt:lpstr>Que sucede cuando vemos una pagina Web?</vt:lpstr>
      <vt:lpstr>Que sucede cuando vemos una pagina Web?</vt:lpstr>
      <vt:lpstr>Que sucede cuando vemos una pagina Web?</vt:lpstr>
      <vt:lpstr>Tendencias en el web</vt:lpstr>
      <vt:lpstr>Tendencias del Web Aplicaciones ricas para el Web</vt:lpstr>
      <vt:lpstr>Tendencias del Web Web 2.0</vt:lpstr>
      <vt:lpstr>Tendencias del Web Web 2.0 - Características</vt:lpstr>
      <vt:lpstr>Tendencias del Web Web 2.0 - Ejemplos</vt:lpstr>
      <vt:lpstr>Tendencias del Web Web 2.0 - Ejemplos</vt:lpstr>
      <vt:lpstr>Tendencias del Web Web 2.0 - Ejemplos</vt:lpstr>
      <vt:lpstr>Tendencias del Web Mashups</vt:lpstr>
      <vt:lpstr>Mashup Arquitectura</vt:lpstr>
      <vt:lpstr>Ejemplos HTML5</vt:lpstr>
      <vt:lpstr>Ejemplos Mashups http://earthquakes.tafoni.net/</vt:lpstr>
      <vt:lpstr>Ejemplos Mashups http://www.liveplasma.com</vt:lpstr>
      <vt:lpstr>Ejemplos Mashups  </vt:lpstr>
      <vt:lpstr>Tendencias del Web Web programable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de Aplicaciones Web</dc:title>
  <dc:creator>Ing. Jorge Rodriguez E.</dc:creator>
  <cp:lastModifiedBy>Jorge Rodríguez E.</cp:lastModifiedBy>
  <cp:revision>56</cp:revision>
  <dcterms:created xsi:type="dcterms:W3CDTF">2011-10-12T13:56:03Z</dcterms:created>
  <dcterms:modified xsi:type="dcterms:W3CDTF">2015-05-11T06:14:23Z</dcterms:modified>
</cp:coreProperties>
</file>